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 id="2147483962" r:id="rId2"/>
  </p:sldMasterIdLst>
  <p:notesMasterIdLst>
    <p:notesMasterId r:id="rId49"/>
  </p:notesMasterIdLst>
  <p:sldIdLst>
    <p:sldId id="256" r:id="rId3"/>
    <p:sldId id="265" r:id="rId4"/>
    <p:sldId id="299" r:id="rId5"/>
    <p:sldId id="258" r:id="rId6"/>
    <p:sldId id="300" r:id="rId7"/>
    <p:sldId id="307" r:id="rId8"/>
    <p:sldId id="308" r:id="rId9"/>
    <p:sldId id="309" r:id="rId10"/>
    <p:sldId id="310" r:id="rId11"/>
    <p:sldId id="301" r:id="rId12"/>
    <p:sldId id="298" r:id="rId13"/>
    <p:sldId id="272" r:id="rId14"/>
    <p:sldId id="303" r:id="rId15"/>
    <p:sldId id="275" r:id="rId16"/>
    <p:sldId id="304" r:id="rId17"/>
    <p:sldId id="302" r:id="rId18"/>
    <p:sldId id="276" r:id="rId19"/>
    <p:sldId id="277" r:id="rId20"/>
    <p:sldId id="278" r:id="rId21"/>
    <p:sldId id="279" r:id="rId22"/>
    <p:sldId id="305" r:id="rId23"/>
    <p:sldId id="306" r:id="rId24"/>
    <p:sldId id="266" r:id="rId25"/>
    <p:sldId id="259" r:id="rId26"/>
    <p:sldId id="260" r:id="rId27"/>
    <p:sldId id="312" r:id="rId28"/>
    <p:sldId id="313" r:id="rId29"/>
    <p:sldId id="261" r:id="rId30"/>
    <p:sldId id="311" r:id="rId31"/>
    <p:sldId id="262" r:id="rId32"/>
    <p:sldId id="267" r:id="rId33"/>
    <p:sldId id="264" r:id="rId34"/>
    <p:sldId id="315" r:id="rId35"/>
    <p:sldId id="314" r:id="rId36"/>
    <p:sldId id="268" r:id="rId37"/>
    <p:sldId id="269" r:id="rId38"/>
    <p:sldId id="280" r:id="rId39"/>
    <p:sldId id="270" r:id="rId40"/>
    <p:sldId id="283" r:id="rId41"/>
    <p:sldId id="289" r:id="rId42"/>
    <p:sldId id="297" r:id="rId43"/>
    <p:sldId id="282" r:id="rId44"/>
    <p:sldId id="285" r:id="rId45"/>
    <p:sldId id="288" r:id="rId46"/>
    <p:sldId id="281" r:id="rId47"/>
    <p:sldId id="316" r:id="rId4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72"/>
      </p:cViewPr>
      <p:guideLst>
        <p:guide orient="horz" pos="2160"/>
        <p:guide pos="2880"/>
      </p:guideLst>
    </p:cSldViewPr>
  </p:slideViewPr>
  <p:outlineViewPr>
    <p:cViewPr>
      <p:scale>
        <a:sx n="33" d="100"/>
        <a:sy n="33" d="100"/>
      </p:scale>
      <p:origin x="8" y="33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E6E798-CACE-F14D-8827-9A04F2155392}" type="doc">
      <dgm:prSet loTypeId="urn:microsoft.com/office/officeart/2005/8/layout/radial3" loCatId="" qsTypeId="urn:microsoft.com/office/officeart/2005/8/quickstyle/simple4" qsCatId="simple" csTypeId="urn:microsoft.com/office/officeart/2005/8/colors/colorful1" csCatId="colorful" phldr="1"/>
      <dgm:spPr/>
      <dgm:t>
        <a:bodyPr/>
        <a:lstStyle/>
        <a:p>
          <a:endParaRPr lang="en-US"/>
        </a:p>
      </dgm:t>
    </dgm:pt>
    <dgm:pt modelId="{A244FC98-6D52-5D4A-A0DB-8289BC303965}">
      <dgm:prSet phldrT="[Text]"/>
      <dgm:spPr>
        <a:noFill/>
      </dgm:spPr>
      <dgm:t>
        <a:bodyPr/>
        <a:lstStyle/>
        <a:p>
          <a:r>
            <a:rPr lang="en-US" b="1" dirty="0">
              <a:solidFill>
                <a:srgbClr val="3366FF"/>
              </a:solidFill>
            </a:rPr>
            <a:t>Functions</a:t>
          </a:r>
        </a:p>
      </dgm:t>
    </dgm:pt>
    <dgm:pt modelId="{60418F3F-47FD-6F47-9E66-5DA1AD63E390}" type="parTrans" cxnId="{14E00096-700E-4940-A42F-C928ACFA1E19}">
      <dgm:prSet/>
      <dgm:spPr/>
      <dgm:t>
        <a:bodyPr/>
        <a:lstStyle/>
        <a:p>
          <a:endParaRPr lang="en-US"/>
        </a:p>
      </dgm:t>
    </dgm:pt>
    <dgm:pt modelId="{122DC16B-D9FA-3442-B978-86E8F8DB8688}" type="sibTrans" cxnId="{14E00096-700E-4940-A42F-C928ACFA1E19}">
      <dgm:prSet/>
      <dgm:spPr/>
      <dgm:t>
        <a:bodyPr/>
        <a:lstStyle/>
        <a:p>
          <a:endParaRPr lang="en-US"/>
        </a:p>
      </dgm:t>
    </dgm:pt>
    <dgm:pt modelId="{DB74BADA-0F54-DF4D-912C-AEFF1F6F80B1}">
      <dgm:prSet phldrT="[Text]"/>
      <dgm:spPr/>
      <dgm:t>
        <a:bodyPr/>
        <a:lstStyle/>
        <a:p>
          <a:r>
            <a:rPr lang="en-US" b="1" dirty="0"/>
            <a:t>Planning</a:t>
          </a:r>
        </a:p>
      </dgm:t>
    </dgm:pt>
    <dgm:pt modelId="{0A25CA79-60E8-9441-9314-35AABBF9B933}" type="parTrans" cxnId="{43BF518A-E137-E444-BF72-0C2D6829577A}">
      <dgm:prSet/>
      <dgm:spPr/>
      <dgm:t>
        <a:bodyPr/>
        <a:lstStyle/>
        <a:p>
          <a:endParaRPr lang="en-US"/>
        </a:p>
      </dgm:t>
    </dgm:pt>
    <dgm:pt modelId="{67C2A141-0772-7C49-A4BF-E5D9DCC21BAF}" type="sibTrans" cxnId="{43BF518A-E137-E444-BF72-0C2D6829577A}">
      <dgm:prSet/>
      <dgm:spPr/>
      <dgm:t>
        <a:bodyPr/>
        <a:lstStyle/>
        <a:p>
          <a:endParaRPr lang="en-US"/>
        </a:p>
      </dgm:t>
    </dgm:pt>
    <dgm:pt modelId="{60D40573-182A-964F-925E-048673AB3F35}">
      <dgm:prSet phldrT="[Text]"/>
      <dgm:spPr/>
      <dgm:t>
        <a:bodyPr/>
        <a:lstStyle/>
        <a:p>
          <a:r>
            <a:rPr lang="en-US" b="1" dirty="0"/>
            <a:t>Organizing</a:t>
          </a:r>
        </a:p>
      </dgm:t>
    </dgm:pt>
    <dgm:pt modelId="{CC3E9C1B-27D1-4345-A413-DF8F4236C011}" type="parTrans" cxnId="{B0ACC88F-BC51-E944-9877-34C17F6D3804}">
      <dgm:prSet/>
      <dgm:spPr/>
      <dgm:t>
        <a:bodyPr/>
        <a:lstStyle/>
        <a:p>
          <a:endParaRPr lang="en-US"/>
        </a:p>
      </dgm:t>
    </dgm:pt>
    <dgm:pt modelId="{21A1BCF6-22EE-A945-848E-3609278507C8}" type="sibTrans" cxnId="{B0ACC88F-BC51-E944-9877-34C17F6D3804}">
      <dgm:prSet/>
      <dgm:spPr/>
      <dgm:t>
        <a:bodyPr/>
        <a:lstStyle/>
        <a:p>
          <a:endParaRPr lang="en-US"/>
        </a:p>
      </dgm:t>
    </dgm:pt>
    <dgm:pt modelId="{7A538842-FDF3-0842-95F1-FB10B9E7FDC7}">
      <dgm:prSet phldrT="[Text]"/>
      <dgm:spPr/>
      <dgm:t>
        <a:bodyPr/>
        <a:lstStyle/>
        <a:p>
          <a:r>
            <a:rPr lang="en-US" b="1"/>
            <a:t>Leading</a:t>
          </a:r>
          <a:endParaRPr lang="en-US" b="1" dirty="0"/>
        </a:p>
      </dgm:t>
    </dgm:pt>
    <dgm:pt modelId="{97374CE8-1311-B44B-BE6B-55120B855998}" type="parTrans" cxnId="{26DFA739-4CB7-7C4E-8ACD-9B818C702D17}">
      <dgm:prSet/>
      <dgm:spPr/>
      <dgm:t>
        <a:bodyPr/>
        <a:lstStyle/>
        <a:p>
          <a:endParaRPr lang="en-US"/>
        </a:p>
      </dgm:t>
    </dgm:pt>
    <dgm:pt modelId="{C8A7DE33-53E4-AF47-B192-4E97A16305A6}" type="sibTrans" cxnId="{26DFA739-4CB7-7C4E-8ACD-9B818C702D17}">
      <dgm:prSet/>
      <dgm:spPr/>
      <dgm:t>
        <a:bodyPr/>
        <a:lstStyle/>
        <a:p>
          <a:endParaRPr lang="en-US"/>
        </a:p>
      </dgm:t>
    </dgm:pt>
    <dgm:pt modelId="{293FF3C1-D0D8-EA4E-B391-3359BE55AAE0}">
      <dgm:prSet phldrT="[Text]"/>
      <dgm:spPr/>
      <dgm:t>
        <a:bodyPr/>
        <a:lstStyle/>
        <a:p>
          <a:r>
            <a:rPr lang="en-US" b="1"/>
            <a:t>Controlling</a:t>
          </a:r>
          <a:endParaRPr lang="en-US" b="1" dirty="0"/>
        </a:p>
      </dgm:t>
    </dgm:pt>
    <dgm:pt modelId="{865CABAF-3DE3-ED43-8054-7693D191E2AC}" type="sibTrans" cxnId="{40187F4B-C4D2-4F42-8160-29D329E8F89D}">
      <dgm:prSet/>
      <dgm:spPr/>
      <dgm:t>
        <a:bodyPr/>
        <a:lstStyle/>
        <a:p>
          <a:endParaRPr lang="en-US"/>
        </a:p>
      </dgm:t>
    </dgm:pt>
    <dgm:pt modelId="{F33A4C8F-4241-8A4B-BC2C-D48447F59C4A}" type="parTrans" cxnId="{40187F4B-C4D2-4F42-8160-29D329E8F89D}">
      <dgm:prSet/>
      <dgm:spPr/>
      <dgm:t>
        <a:bodyPr/>
        <a:lstStyle/>
        <a:p>
          <a:endParaRPr lang="en-US"/>
        </a:p>
      </dgm:t>
    </dgm:pt>
    <dgm:pt modelId="{90F56D0D-D5A1-E94A-883D-654175F26C41}" type="pres">
      <dgm:prSet presAssocID="{9CE6E798-CACE-F14D-8827-9A04F2155392}" presName="composite" presStyleCnt="0">
        <dgm:presLayoutVars>
          <dgm:chMax val="1"/>
          <dgm:dir/>
          <dgm:resizeHandles val="exact"/>
        </dgm:presLayoutVars>
      </dgm:prSet>
      <dgm:spPr/>
    </dgm:pt>
    <dgm:pt modelId="{5E67A1F7-7076-C941-8B97-56641FCE91C0}" type="pres">
      <dgm:prSet presAssocID="{9CE6E798-CACE-F14D-8827-9A04F2155392}" presName="radial" presStyleCnt="0">
        <dgm:presLayoutVars>
          <dgm:animLvl val="ctr"/>
        </dgm:presLayoutVars>
      </dgm:prSet>
      <dgm:spPr/>
    </dgm:pt>
    <dgm:pt modelId="{AC3D5D29-16C2-CF4A-AB3B-B149C95F6ED5}" type="pres">
      <dgm:prSet presAssocID="{A244FC98-6D52-5D4A-A0DB-8289BC303965}" presName="centerShape" presStyleLbl="vennNode1" presStyleIdx="0" presStyleCnt="5" custScaleX="76258" custScaleY="81999" custLinFactNeighborX="0"/>
      <dgm:spPr/>
    </dgm:pt>
    <dgm:pt modelId="{BCD42582-E55E-E84E-9FE9-3ED3A22816DB}" type="pres">
      <dgm:prSet presAssocID="{DB74BADA-0F54-DF4D-912C-AEFF1F6F80B1}" presName="node" presStyleLbl="vennNode1" presStyleIdx="1" presStyleCnt="5" custScaleX="150838" custScaleY="147966" custRadScaleRad="88469">
        <dgm:presLayoutVars>
          <dgm:bulletEnabled val="1"/>
        </dgm:presLayoutVars>
      </dgm:prSet>
      <dgm:spPr/>
    </dgm:pt>
    <dgm:pt modelId="{4EDE98DE-0E88-FF46-B32D-CD09E5AEB3F2}" type="pres">
      <dgm:prSet presAssocID="{60D40573-182A-964F-925E-048673AB3F35}" presName="node" presStyleLbl="vennNode1" presStyleIdx="2" presStyleCnt="5" custScaleX="150838" custScaleY="147966">
        <dgm:presLayoutVars>
          <dgm:bulletEnabled val="1"/>
        </dgm:presLayoutVars>
      </dgm:prSet>
      <dgm:spPr/>
    </dgm:pt>
    <dgm:pt modelId="{C6D3FF69-D546-E040-8231-CEBA7EC1DEF5}" type="pres">
      <dgm:prSet presAssocID="{293FF3C1-D0D8-EA4E-B391-3359BE55AAE0}" presName="node" presStyleLbl="vennNode1" presStyleIdx="3" presStyleCnt="5" custScaleX="150838" custScaleY="147966" custRadScaleRad="88469">
        <dgm:presLayoutVars>
          <dgm:bulletEnabled val="1"/>
        </dgm:presLayoutVars>
      </dgm:prSet>
      <dgm:spPr/>
    </dgm:pt>
    <dgm:pt modelId="{526EF2D9-57E0-564F-8111-029CAD9E033D}" type="pres">
      <dgm:prSet presAssocID="{7A538842-FDF3-0842-95F1-FB10B9E7FDC7}" presName="node" presStyleLbl="vennNode1" presStyleIdx="4" presStyleCnt="5" custScaleX="150838" custScaleY="147966">
        <dgm:presLayoutVars>
          <dgm:bulletEnabled val="1"/>
        </dgm:presLayoutVars>
      </dgm:prSet>
      <dgm:spPr/>
    </dgm:pt>
  </dgm:ptLst>
  <dgm:cxnLst>
    <dgm:cxn modelId="{40187F4B-C4D2-4F42-8160-29D329E8F89D}" srcId="{A244FC98-6D52-5D4A-A0DB-8289BC303965}" destId="{293FF3C1-D0D8-EA4E-B391-3359BE55AAE0}" srcOrd="2" destOrd="0" parTransId="{F33A4C8F-4241-8A4B-BC2C-D48447F59C4A}" sibTransId="{865CABAF-3DE3-ED43-8054-7693D191E2AC}"/>
    <dgm:cxn modelId="{26DFA739-4CB7-7C4E-8ACD-9B818C702D17}" srcId="{A244FC98-6D52-5D4A-A0DB-8289BC303965}" destId="{7A538842-FDF3-0842-95F1-FB10B9E7FDC7}" srcOrd="3" destOrd="0" parTransId="{97374CE8-1311-B44B-BE6B-55120B855998}" sibTransId="{C8A7DE33-53E4-AF47-B192-4E97A16305A6}"/>
    <dgm:cxn modelId="{B0ACC88F-BC51-E944-9877-34C17F6D3804}" srcId="{A244FC98-6D52-5D4A-A0DB-8289BC303965}" destId="{60D40573-182A-964F-925E-048673AB3F35}" srcOrd="1" destOrd="0" parTransId="{CC3E9C1B-27D1-4345-A413-DF8F4236C011}" sibTransId="{21A1BCF6-22EE-A945-848E-3609278507C8}"/>
    <dgm:cxn modelId="{02C0AED3-A1D8-4541-8EC7-4D053D5AB947}" type="presOf" srcId="{A244FC98-6D52-5D4A-A0DB-8289BC303965}" destId="{AC3D5D29-16C2-CF4A-AB3B-B149C95F6ED5}" srcOrd="0" destOrd="0" presId="urn:microsoft.com/office/officeart/2005/8/layout/radial3"/>
    <dgm:cxn modelId="{28FA5D26-7561-CD43-917D-C2B81672956B}" type="presOf" srcId="{7A538842-FDF3-0842-95F1-FB10B9E7FDC7}" destId="{526EF2D9-57E0-564F-8111-029CAD9E033D}" srcOrd="0" destOrd="0" presId="urn:microsoft.com/office/officeart/2005/8/layout/radial3"/>
    <dgm:cxn modelId="{14E00096-700E-4940-A42F-C928ACFA1E19}" srcId="{9CE6E798-CACE-F14D-8827-9A04F2155392}" destId="{A244FC98-6D52-5D4A-A0DB-8289BC303965}" srcOrd="0" destOrd="0" parTransId="{60418F3F-47FD-6F47-9E66-5DA1AD63E390}" sibTransId="{122DC16B-D9FA-3442-B978-86E8F8DB8688}"/>
    <dgm:cxn modelId="{E602F9FA-F0EA-5748-B06B-EEE82F1ED50A}" type="presOf" srcId="{293FF3C1-D0D8-EA4E-B391-3359BE55AAE0}" destId="{C6D3FF69-D546-E040-8231-CEBA7EC1DEF5}" srcOrd="0" destOrd="0" presId="urn:microsoft.com/office/officeart/2005/8/layout/radial3"/>
    <dgm:cxn modelId="{43BF518A-E137-E444-BF72-0C2D6829577A}" srcId="{A244FC98-6D52-5D4A-A0DB-8289BC303965}" destId="{DB74BADA-0F54-DF4D-912C-AEFF1F6F80B1}" srcOrd="0" destOrd="0" parTransId="{0A25CA79-60E8-9441-9314-35AABBF9B933}" sibTransId="{67C2A141-0772-7C49-A4BF-E5D9DCC21BAF}"/>
    <dgm:cxn modelId="{5B4A2979-B4C6-F54C-822C-DEACDBDB66EF}" type="presOf" srcId="{DB74BADA-0F54-DF4D-912C-AEFF1F6F80B1}" destId="{BCD42582-E55E-E84E-9FE9-3ED3A22816DB}" srcOrd="0" destOrd="0" presId="urn:microsoft.com/office/officeart/2005/8/layout/radial3"/>
    <dgm:cxn modelId="{E369BC2F-3F22-C641-BF50-1FF9D270D0DB}" type="presOf" srcId="{9CE6E798-CACE-F14D-8827-9A04F2155392}" destId="{90F56D0D-D5A1-E94A-883D-654175F26C41}" srcOrd="0" destOrd="0" presId="urn:microsoft.com/office/officeart/2005/8/layout/radial3"/>
    <dgm:cxn modelId="{83130FE1-D72C-994A-A3E4-9E3748849326}" type="presOf" srcId="{60D40573-182A-964F-925E-048673AB3F35}" destId="{4EDE98DE-0E88-FF46-B32D-CD09E5AEB3F2}" srcOrd="0" destOrd="0" presId="urn:microsoft.com/office/officeart/2005/8/layout/radial3"/>
    <dgm:cxn modelId="{2116B3F7-7202-5242-BE7D-32449C5D0FC9}" type="presParOf" srcId="{90F56D0D-D5A1-E94A-883D-654175F26C41}" destId="{5E67A1F7-7076-C941-8B97-56641FCE91C0}" srcOrd="0" destOrd="0" presId="urn:microsoft.com/office/officeart/2005/8/layout/radial3"/>
    <dgm:cxn modelId="{1E1A6158-B438-3043-87CA-8C021EBBB412}" type="presParOf" srcId="{5E67A1F7-7076-C941-8B97-56641FCE91C0}" destId="{AC3D5D29-16C2-CF4A-AB3B-B149C95F6ED5}" srcOrd="0" destOrd="0" presId="urn:microsoft.com/office/officeart/2005/8/layout/radial3"/>
    <dgm:cxn modelId="{BD5F0069-BB5C-A444-96A4-67423A3C5CEA}" type="presParOf" srcId="{5E67A1F7-7076-C941-8B97-56641FCE91C0}" destId="{BCD42582-E55E-E84E-9FE9-3ED3A22816DB}" srcOrd="1" destOrd="0" presId="urn:microsoft.com/office/officeart/2005/8/layout/radial3"/>
    <dgm:cxn modelId="{F6CB0F94-3107-D445-B89C-0FCB985B48CC}" type="presParOf" srcId="{5E67A1F7-7076-C941-8B97-56641FCE91C0}" destId="{4EDE98DE-0E88-FF46-B32D-CD09E5AEB3F2}" srcOrd="2" destOrd="0" presId="urn:microsoft.com/office/officeart/2005/8/layout/radial3"/>
    <dgm:cxn modelId="{C5599D5B-C5B1-8E41-9671-A26A1D4CF06C}" type="presParOf" srcId="{5E67A1F7-7076-C941-8B97-56641FCE91C0}" destId="{C6D3FF69-D546-E040-8231-CEBA7EC1DEF5}" srcOrd="3" destOrd="0" presId="urn:microsoft.com/office/officeart/2005/8/layout/radial3"/>
    <dgm:cxn modelId="{AF66A5F0-72C7-E84D-8666-827CC19B6C18}" type="presParOf" srcId="{5E67A1F7-7076-C941-8B97-56641FCE91C0}" destId="{526EF2D9-57E0-564F-8111-029CAD9E033D}"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3D5D29-16C2-CF4A-AB3B-B149C95F6ED5}">
      <dsp:nvSpPr>
        <dsp:cNvPr id="0" name=""/>
        <dsp:cNvSpPr/>
      </dsp:nvSpPr>
      <dsp:spPr>
        <a:xfrm>
          <a:off x="2777062" y="1440387"/>
          <a:ext cx="2235207" cy="2403482"/>
        </a:xfrm>
        <a:prstGeom prst="ellipse">
          <a:avLst/>
        </a:prstGeom>
        <a:no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solidFill>
                <a:srgbClr val="3366FF"/>
              </a:solidFill>
            </a:rPr>
            <a:t>Functions</a:t>
          </a:r>
        </a:p>
      </dsp:txBody>
      <dsp:txXfrm>
        <a:off x="3104400" y="1792369"/>
        <a:ext cx="1580531" cy="1699518"/>
      </dsp:txXfrm>
    </dsp:sp>
    <dsp:sp modelId="{BCD42582-E55E-E84E-9FE9-3ED3A22816DB}">
      <dsp:nvSpPr>
        <dsp:cNvPr id="0" name=""/>
        <dsp:cNvSpPr/>
      </dsp:nvSpPr>
      <dsp:spPr>
        <a:xfrm>
          <a:off x="2789358" y="-130854"/>
          <a:ext cx="2210615" cy="2168524"/>
        </a:xfrm>
        <a:prstGeom prst="ellipse">
          <a:avLst/>
        </a:prstGeom>
        <a:solidFill>
          <a:schemeClr val="accent3">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b="1" kern="1200" dirty="0"/>
            <a:t>Planning</a:t>
          </a:r>
        </a:p>
      </dsp:txBody>
      <dsp:txXfrm>
        <a:off x="3113095" y="186719"/>
        <a:ext cx="1563141" cy="1533378"/>
      </dsp:txXfrm>
    </dsp:sp>
    <dsp:sp modelId="{4EDE98DE-0E88-FF46-B32D-CD09E5AEB3F2}">
      <dsp:nvSpPr>
        <dsp:cNvPr id="0" name=""/>
        <dsp:cNvSpPr/>
      </dsp:nvSpPr>
      <dsp:spPr>
        <a:xfrm>
          <a:off x="4698186" y="1557866"/>
          <a:ext cx="2210615" cy="2168524"/>
        </a:xfrm>
        <a:prstGeom prst="ellipse">
          <a:avLst/>
        </a:prstGeom>
        <a:solidFill>
          <a:schemeClr val="accent4">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b="1" kern="1200" dirty="0"/>
            <a:t>Organizing</a:t>
          </a:r>
        </a:p>
      </dsp:txBody>
      <dsp:txXfrm>
        <a:off x="5021923" y="1875439"/>
        <a:ext cx="1563141" cy="1533378"/>
      </dsp:txXfrm>
    </dsp:sp>
    <dsp:sp modelId="{C6D3FF69-D546-E040-8231-CEBA7EC1DEF5}">
      <dsp:nvSpPr>
        <dsp:cNvPr id="0" name=""/>
        <dsp:cNvSpPr/>
      </dsp:nvSpPr>
      <dsp:spPr>
        <a:xfrm>
          <a:off x="2789358" y="3246587"/>
          <a:ext cx="2210615" cy="2168524"/>
        </a:xfrm>
        <a:prstGeom prst="ellipse">
          <a:avLst/>
        </a:prstGeom>
        <a:solidFill>
          <a:schemeClr val="accent5">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b="1" kern="1200"/>
            <a:t>Controlling</a:t>
          </a:r>
          <a:endParaRPr lang="en-US" sz="2200" b="1" kern="1200" dirty="0"/>
        </a:p>
      </dsp:txBody>
      <dsp:txXfrm>
        <a:off x="3113095" y="3564160"/>
        <a:ext cx="1563141" cy="1533378"/>
      </dsp:txXfrm>
    </dsp:sp>
    <dsp:sp modelId="{526EF2D9-57E0-564F-8111-029CAD9E033D}">
      <dsp:nvSpPr>
        <dsp:cNvPr id="0" name=""/>
        <dsp:cNvSpPr/>
      </dsp:nvSpPr>
      <dsp:spPr>
        <a:xfrm>
          <a:off x="880531" y="1557866"/>
          <a:ext cx="2210615" cy="2168524"/>
        </a:xfrm>
        <a:prstGeom prst="ellipse">
          <a:avLst/>
        </a:prstGeom>
        <a:solidFill>
          <a:schemeClr val="accent6">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b="1" kern="1200"/>
            <a:t>Leading</a:t>
          </a:r>
          <a:endParaRPr lang="en-US" sz="2200" b="1" kern="1200" dirty="0"/>
        </a:p>
      </dsp:txBody>
      <dsp:txXfrm>
        <a:off x="1204268" y="1875439"/>
        <a:ext cx="1563141" cy="1533378"/>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2EB0A0A6-F903-4299-9A64-55D78CECF7A4}" type="datetimeFigureOut">
              <a:rPr lang="en-US" altLang="en-US"/>
              <a:pPr/>
              <a:t>1/18/2017</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x-none" noProof="0"/>
              <a:t>Click to edit Master text styles</a:t>
            </a:r>
          </a:p>
          <a:p>
            <a:pPr lvl="1"/>
            <a:r>
              <a:rPr lang="x-none" noProof="0"/>
              <a:t>Second level</a:t>
            </a:r>
          </a:p>
          <a:p>
            <a:pPr lvl="2"/>
            <a:r>
              <a:rPr lang="x-none" noProof="0"/>
              <a:t>Third level</a:t>
            </a:r>
          </a:p>
          <a:p>
            <a:pPr lvl="3"/>
            <a:r>
              <a:rPr lang="x-none" noProof="0"/>
              <a:t>Fourth level</a:t>
            </a:r>
          </a:p>
          <a:p>
            <a:pPr lvl="4"/>
            <a:r>
              <a:rPr lang="x-none" noProof="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0500EBB-E142-4B9B-9241-4AE390C692D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284C714-3558-499E-9B0C-C1932800D67A}" type="slidenum">
              <a:rPr lang="en-US" altLang="en-US">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US" altLang="en-US" sz="1100"/>
              <a:t>Conceptual and decision skills</a:t>
            </a:r>
          </a:p>
          <a:p>
            <a:pPr marL="171450" indent="-171450">
              <a:spcBef>
                <a:spcPct val="0"/>
              </a:spcBef>
              <a:buFontTx/>
              <a:buChar char="•"/>
            </a:pPr>
            <a:r>
              <a:rPr lang="en-US" altLang="en-US" sz="1100"/>
              <a:t>Skills pertaining to the ability to identify and resolve problems for the benefit of the organization and its members.</a:t>
            </a:r>
          </a:p>
          <a:p>
            <a:pPr marL="171450" indent="-171450">
              <a:spcBef>
                <a:spcPct val="0"/>
              </a:spcBef>
              <a:buFontTx/>
              <a:buChar char="•"/>
            </a:pPr>
            <a:r>
              <a:rPr lang="en-US" altLang="en-US" sz="1100"/>
              <a:t> </a:t>
            </a:r>
            <a:r>
              <a:rPr lang="en-US" altLang="en-US" sz="1100" b="1"/>
              <a:t>Managers use these skills when they consider the overall objectives and strategy of the firm, the interactions among different parts of the organization, and the role of the business in its external environment. </a:t>
            </a:r>
            <a:r>
              <a:rPr lang="en-US" altLang="en-US" sz="1100"/>
              <a:t>As you acquire greater responsibility, you must exercise your conceptual and decision skills with increasing frequency. You will confront issues that involve all aspects of the organization and must consider a larger and more interrelated set of decision factors. </a:t>
            </a:r>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0C876A1-8F46-49A0-BD02-6B62F99DCF98}" type="slidenum">
              <a:rPr lang="en-US" altLang="en-US">
                <a:latin typeface="Calibri" panose="020F0502020204030204" pitchFamily="34" charset="0"/>
              </a:rPr>
              <a:pPr/>
              <a:t>19</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fontAlgn="auto">
              <a:spcBef>
                <a:spcPts val="0"/>
              </a:spcBef>
              <a:spcAft>
                <a:spcPts val="0"/>
              </a:spcAft>
              <a:buFont typeface="Arial"/>
              <a:buChar char="•"/>
              <a:defRPr/>
            </a:pPr>
            <a:r>
              <a:rPr lang="en-US" dirty="0">
                <a:ea typeface="+mn-ea"/>
              </a:rPr>
              <a:t>Technical skills are most important early in your career.</a:t>
            </a:r>
          </a:p>
          <a:p>
            <a:pPr marL="171450" indent="-171450" fontAlgn="auto">
              <a:spcBef>
                <a:spcPts val="0"/>
              </a:spcBef>
              <a:spcAft>
                <a:spcPts val="0"/>
              </a:spcAft>
              <a:buFont typeface="Arial"/>
              <a:buChar char="•"/>
              <a:defRPr/>
            </a:pPr>
            <a:r>
              <a:rPr lang="en-US" dirty="0">
                <a:ea typeface="+mn-ea"/>
              </a:rPr>
              <a:t> Conceptual and decision skills become more important than technical skills as you rise higher in the company. </a:t>
            </a:r>
          </a:p>
          <a:p>
            <a:pPr marL="171450" indent="-171450" fontAlgn="auto">
              <a:spcBef>
                <a:spcPts val="0"/>
              </a:spcBef>
              <a:spcAft>
                <a:spcPts val="0"/>
              </a:spcAft>
              <a:buFont typeface="Arial"/>
              <a:buChar char="•"/>
              <a:defRPr/>
            </a:pPr>
            <a:r>
              <a:rPr lang="en-US" dirty="0">
                <a:ea typeface="+mn-ea"/>
              </a:rPr>
              <a:t>But interpersonal skills are important throughout your career, at every level of management.</a:t>
            </a:r>
          </a:p>
          <a:p>
            <a:pPr fontAlgn="auto">
              <a:spcBef>
                <a:spcPts val="0"/>
              </a:spcBef>
              <a:spcAft>
                <a:spcPts val="0"/>
              </a:spcAft>
              <a:defRPr/>
            </a:pPr>
            <a:endParaRPr lang="en-US" dirty="0">
              <a:ea typeface="+mn-ea"/>
            </a:endParaRPr>
          </a:p>
        </p:txBody>
      </p:sp>
      <p:sp>
        <p:nvSpPr>
          <p:cNvPr id="460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96318CA-F494-4AA1-8F7A-39D067C05034}" type="slidenum">
              <a:rPr lang="en-US" altLang="en-US">
                <a:latin typeface="Calibri" panose="020F0502020204030204" pitchFamily="34" charset="0"/>
              </a:rPr>
              <a:pPr/>
              <a:t>21</a:t>
            </a:fld>
            <a:endParaRPr lang="en-US" altLang="en-US">
              <a:latin typeface="Calibri" panose="020F0502020204030204" pitchFamily="34" charset="0"/>
            </a:endParaRPr>
          </a:p>
        </p:txBody>
      </p:sp>
    </p:spTree>
    <p:extLst>
      <p:ext uri="{BB962C8B-B14F-4D97-AF65-F5344CB8AC3E}">
        <p14:creationId xmlns:p14="http://schemas.microsoft.com/office/powerpoint/2010/main" val="3936463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US" altLang="en-US" sz="1100"/>
              <a:t> The importance of these skills varies by managerial level. </a:t>
            </a:r>
          </a:p>
          <a:p>
            <a:pPr marL="171450" indent="-171450">
              <a:spcBef>
                <a:spcPct val="0"/>
              </a:spcBef>
              <a:buFontTx/>
              <a:buChar char="•"/>
            </a:pPr>
            <a:r>
              <a:rPr lang="en-US" altLang="en-US" sz="1100"/>
              <a:t>Technical skills are most important early in your career.</a:t>
            </a:r>
          </a:p>
          <a:p>
            <a:pPr marL="171450" indent="-171450">
              <a:spcBef>
                <a:spcPct val="0"/>
              </a:spcBef>
              <a:buFontTx/>
              <a:buChar char="•"/>
            </a:pPr>
            <a:r>
              <a:rPr lang="en-US" altLang="en-US" sz="1100"/>
              <a:t> Conceptual and decision skills become more important than technical skills as you rise higher in the company. </a:t>
            </a:r>
          </a:p>
          <a:p>
            <a:pPr marL="171450" indent="-171450">
              <a:spcBef>
                <a:spcPct val="0"/>
              </a:spcBef>
              <a:buFontTx/>
              <a:buChar char="•"/>
            </a:pPr>
            <a:r>
              <a:rPr lang="en-US" altLang="en-US" sz="1100"/>
              <a:t>But interpersonal skills are important throughout your career, at every level of management.</a:t>
            </a:r>
          </a:p>
          <a:p>
            <a:pPr marL="171450" indent="-171450">
              <a:spcBef>
                <a:spcPct val="0"/>
              </a:spcBef>
              <a:buFontTx/>
              <a:buChar char="•"/>
            </a:pPr>
            <a:r>
              <a:rPr lang="en-US" altLang="en-US" sz="1100"/>
              <a:t> </a:t>
            </a:r>
            <a:r>
              <a:rPr lang="en-US" altLang="en-US" sz="1100" b="1"/>
              <a:t>Several biomedical companies in California's Orange County collaborated to provide training because they observed that managers originally hired for their technical expertise needed to develop their people skills so that they could handle higher-level assignments successfully</a:t>
            </a:r>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A060F74-4071-43AB-8817-6C1442B88DD1}" type="slidenum">
              <a:rPr lang="en-US" altLang="en-US">
                <a:latin typeface="Calibri" panose="020F0502020204030204" pitchFamily="34" charset="0"/>
              </a:rPr>
              <a:pPr/>
              <a:t>22</a:t>
            </a:fld>
            <a:endParaRPr lang="en-US" altLang="en-US">
              <a:latin typeface="Calibri" panose="020F0502020204030204" pitchFamily="34" charset="0"/>
            </a:endParaRPr>
          </a:p>
        </p:txBody>
      </p:sp>
    </p:spTree>
    <p:extLst>
      <p:ext uri="{BB962C8B-B14F-4D97-AF65-F5344CB8AC3E}">
        <p14:creationId xmlns:p14="http://schemas.microsoft.com/office/powerpoint/2010/main" val="2087424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POLC</a:t>
            </a:r>
          </a:p>
        </p:txBody>
      </p:sp>
      <p:sp>
        <p:nvSpPr>
          <p:cNvPr id="522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A088B5A-D023-4A73-8931-1EE6132D8402}" type="slidenum">
              <a:rPr lang="en-US" altLang="en-US">
                <a:latin typeface="Calibri" panose="020F0502020204030204" pitchFamily="34" charset="0"/>
              </a:rPr>
              <a:pPr/>
              <a:t>24</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US" altLang="en-US" sz="1100" dirty="0"/>
              <a:t>The mission should be the driving force behind the establishment and revision of plans. The best mission statements are </a:t>
            </a:r>
            <a:r>
              <a:rPr lang="en-US" altLang="en-US" sz="1100" b="1" dirty="0"/>
              <a:t>clear, memorable, and concise</a:t>
            </a:r>
            <a:r>
              <a:rPr lang="en-US" altLang="en-US" sz="1100" dirty="0"/>
              <a:t>.</a:t>
            </a:r>
          </a:p>
          <a:p>
            <a:pPr marL="171450" indent="-171450">
              <a:spcBef>
                <a:spcPct val="0"/>
              </a:spcBef>
              <a:buFontTx/>
              <a:buChar char="•"/>
            </a:pPr>
            <a:r>
              <a:rPr lang="en-US" altLang="en-US" sz="1100" dirty="0"/>
              <a:t>Ex mission statements</a:t>
            </a:r>
          </a:p>
          <a:p>
            <a:pPr marL="171450" indent="-171450">
              <a:spcBef>
                <a:spcPct val="0"/>
              </a:spcBef>
              <a:buFontTx/>
              <a:buChar char="•"/>
            </a:pPr>
            <a:r>
              <a:rPr lang="en-US" altLang="en-US" sz="1100" b="1" dirty="0"/>
              <a:t>TED</a:t>
            </a:r>
            <a:r>
              <a:rPr lang="en-US" altLang="en-US" sz="1100" dirty="0"/>
              <a:t>: Spreading Ideas. (2 words)</a:t>
            </a:r>
          </a:p>
          <a:p>
            <a:pPr marL="171450" indent="-171450">
              <a:spcBef>
                <a:spcPct val="0"/>
              </a:spcBef>
              <a:buFontTx/>
              <a:buChar char="•"/>
            </a:pPr>
            <a:r>
              <a:rPr lang="en-US" altLang="en-US" sz="1100" b="1" dirty="0" err="1"/>
              <a:t>Lifestrong</a:t>
            </a:r>
            <a:r>
              <a:rPr lang="en-US" altLang="en-US" sz="1100" dirty="0"/>
              <a:t>: To inspire and empower people affected by cancer. (8)</a:t>
            </a:r>
          </a:p>
          <a:p>
            <a:pPr marL="171450" indent="-171450">
              <a:spcBef>
                <a:spcPct val="0"/>
              </a:spcBef>
              <a:buFontTx/>
              <a:buChar char="•"/>
            </a:pPr>
            <a:r>
              <a:rPr lang="en-US" altLang="en-US" sz="1100" b="1" dirty="0"/>
              <a:t>Best Friends Animal Society</a:t>
            </a:r>
            <a:r>
              <a:rPr lang="en-US" altLang="en-US" sz="1100" dirty="0"/>
              <a:t>: A better world through kindness to animals. (7)</a:t>
            </a:r>
          </a:p>
          <a:p>
            <a:pPr marL="171450" indent="-171450">
              <a:spcBef>
                <a:spcPct val="0"/>
              </a:spcBef>
              <a:buFontTx/>
              <a:buChar char="•"/>
            </a:pPr>
            <a:r>
              <a:rPr lang="en-US" altLang="en-US" sz="1100" b="1" dirty="0"/>
              <a:t>American Heart Association</a:t>
            </a:r>
            <a:r>
              <a:rPr lang="en-US" altLang="en-US" sz="1100" dirty="0"/>
              <a:t>: To build healthier lives, free of cardiovascular diseases and stroke. (10)</a:t>
            </a:r>
          </a:p>
          <a:p>
            <a:pPr marL="171450" indent="-171450">
              <a:spcBef>
                <a:spcPct val="0"/>
              </a:spcBef>
              <a:buFontTx/>
              <a:buChar char="•"/>
            </a:pPr>
            <a:r>
              <a:rPr lang="en-US" altLang="en-US" sz="1100" b="1" dirty="0"/>
              <a:t>American Diabetes Association</a:t>
            </a:r>
            <a:r>
              <a:rPr lang="en-US" altLang="en-US" sz="1100" dirty="0"/>
              <a:t>: To prevent and cure diabetes and to improve the lives of all people affected by diabetes. (16)</a:t>
            </a:r>
          </a:p>
          <a:p>
            <a:pPr marL="171450" indent="-171450">
              <a:spcBef>
                <a:spcPct val="0"/>
              </a:spcBef>
              <a:buFontTx/>
              <a:buChar char="•"/>
            </a:pPr>
            <a:r>
              <a:rPr lang="en-US" altLang="en-US" sz="1100" b="1" dirty="0"/>
              <a:t>Make-A-Wish</a:t>
            </a:r>
            <a:r>
              <a:rPr lang="en-US" altLang="en-US" sz="1100" dirty="0"/>
              <a:t>: We grant the wishes of children with life-threatening medical conditions to enrich the human experience with hope, strength and joy. (21)</a:t>
            </a:r>
          </a:p>
          <a:p>
            <a:pPr marL="171450" indent="-171450">
              <a:spcBef>
                <a:spcPct val="0"/>
              </a:spcBef>
              <a:buFontTx/>
              <a:buChar char="•"/>
            </a:pPr>
            <a:endParaRPr lang="en-US" altLang="en-US" sz="1100" dirty="0"/>
          </a:p>
        </p:txBody>
      </p:sp>
      <p:sp>
        <p:nvSpPr>
          <p:cNvPr id="532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1020546-A2F8-439A-AEFF-8A5A40480959}" type="slidenum">
              <a:rPr lang="en-US" altLang="en-US">
                <a:latin typeface="Calibri" panose="020F0502020204030204" pitchFamily="34" charset="0"/>
              </a:rPr>
              <a:pPr/>
              <a:t>25</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wrap="square" numCol="1" anchor="t" anchorCtr="0" compatLnSpc="1">
            <a:prstTxWarp prst="textNoShape">
              <a:avLst/>
            </a:prstTxWarp>
          </a:bodyPr>
          <a:lstStyle/>
          <a:p>
            <a:pPr marL="171450" indent="-171450">
              <a:spcBef>
                <a:spcPct val="0"/>
              </a:spcBef>
              <a:buFontTx/>
              <a:buChar char="•"/>
            </a:pPr>
            <a:r>
              <a:rPr lang="en-US" altLang="en-US" sz="1100" b="1" dirty="0"/>
              <a:t>Long term plans are often stated/ and or measured in terms of outcomes such as what one person would have loved to accomplish at the end of that period. i.e. doubling revenues within five years, increasing sales by 20 percent.</a:t>
            </a:r>
          </a:p>
          <a:p>
            <a:pPr marL="171450" indent="-171450">
              <a:spcBef>
                <a:spcPct val="0"/>
              </a:spcBef>
              <a:buFontTx/>
              <a:buChar char="•"/>
            </a:pPr>
            <a:r>
              <a:rPr lang="en-US" altLang="en-US" sz="1100" b="1" dirty="0"/>
              <a:t>Short term plans are intermediary and they can be measured in hours, days, or weeks, months… and they are the ones that help one to move to long term plans </a:t>
            </a:r>
          </a:p>
          <a:p>
            <a:pPr marL="171450" indent="-171450">
              <a:spcBef>
                <a:spcPct val="0"/>
              </a:spcBef>
              <a:buFontTx/>
              <a:buChar char="•"/>
            </a:pPr>
            <a:r>
              <a:rPr lang="en-US" altLang="en-US" sz="1100" b="1" dirty="0"/>
              <a:t>For example, you might set a strategic objective of contacting 20 potential clients per week or advertising two sales promotions per month. A strategic objective tells you what to do immediately in order to start down the path toward reaching your long-term objectives.</a:t>
            </a:r>
          </a:p>
          <a:p>
            <a:pPr marL="171450" indent="-171450">
              <a:spcBef>
                <a:spcPct val="0"/>
              </a:spcBef>
            </a:pPr>
            <a:endParaRPr lang="en-US" altLang="en-US" dirty="0"/>
          </a:p>
        </p:txBody>
      </p:sp>
      <p:sp>
        <p:nvSpPr>
          <p:cNvPr id="542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8BE1E86-CDB1-4032-8207-1FCEAFCB9571}" type="slidenum">
              <a:rPr lang="en-US" altLang="en-US">
                <a:latin typeface="Calibri" panose="020F0502020204030204" pitchFamily="34" charset="0"/>
              </a:rPr>
              <a:pPr/>
              <a:t>28</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 result of organizing is establishing an organizational structure</a:t>
            </a:r>
          </a:p>
        </p:txBody>
      </p:sp>
      <p:sp>
        <p:nvSpPr>
          <p:cNvPr id="552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4B9C83D-0ABF-4855-B4A0-915CAAB48622}" type="slidenum">
              <a:rPr lang="en-US" altLang="en-US">
                <a:latin typeface="Calibri" panose="020F0502020204030204" pitchFamily="34" charset="0"/>
              </a:rPr>
              <a:pPr/>
              <a:t>30</a:t>
            </a:fld>
            <a:endParaRPr lang="en-US"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 result of organizing is establishing an organizational structure</a:t>
            </a:r>
          </a:p>
        </p:txBody>
      </p:sp>
      <p:sp>
        <p:nvSpPr>
          <p:cNvPr id="563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B7A0506-21A2-43FD-A9C9-DC2673627F21}" type="slidenum">
              <a:rPr lang="en-US" altLang="en-US">
                <a:latin typeface="Calibri" panose="020F0502020204030204" pitchFamily="34" charset="0"/>
              </a:rPr>
              <a:pPr/>
              <a:t>31</a:t>
            </a:fld>
            <a:endParaRPr lang="en-US"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B267907-1CE8-4CAA-981C-C6D6FBD07AC0}" type="slidenum">
              <a:rPr lang="en-US" altLang="en-US">
                <a:latin typeface="Calibri" panose="020F0502020204030204" pitchFamily="34" charset="0"/>
              </a:rPr>
              <a:pPr/>
              <a:t>42</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z="1100" b="1" dirty="0"/>
              <a:t>When you say that “this hotel/</a:t>
            </a:r>
            <a:r>
              <a:rPr lang="en-US" altLang="en-US" sz="1100" b="1" dirty="0" err="1"/>
              <a:t>resaurant</a:t>
            </a:r>
            <a:r>
              <a:rPr lang="en-US" altLang="en-US" sz="1100" b="1" dirty="0"/>
              <a:t>” has a good management. It means that the people and services are working efficiently in order to accomplish organizational goals </a:t>
            </a:r>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47590DB-2D7F-4575-9C49-139493136837}" type="slidenum">
              <a:rPr lang="en-US" altLang="en-US">
                <a:latin typeface="Calibri" panose="020F0502020204030204" pitchFamily="34" charset="0"/>
              </a:rPr>
              <a:pPr/>
              <a:t>3</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fontAlgn="auto">
              <a:spcBef>
                <a:spcPts val="0"/>
              </a:spcBef>
              <a:spcAft>
                <a:spcPts val="0"/>
              </a:spcAft>
              <a:buFont typeface="Arial"/>
              <a:buChar char="•"/>
              <a:defRPr/>
            </a:pPr>
            <a:r>
              <a:rPr lang="en-US" sz="1100" dirty="0">
                <a:ea typeface="+mn-ea"/>
              </a:rPr>
              <a:t>Again, imagine a diet center that wants to sell 100 meals per day. An effective manager will achieve this goal</a:t>
            </a:r>
          </a:p>
          <a:p>
            <a:pPr marL="171450" indent="-171450" fontAlgn="auto">
              <a:spcBef>
                <a:spcPts val="0"/>
              </a:spcBef>
              <a:spcAft>
                <a:spcPts val="0"/>
              </a:spcAft>
              <a:buFont typeface="Arial"/>
              <a:buChar char="•"/>
              <a:defRPr/>
            </a:pPr>
            <a:r>
              <a:rPr lang="en-US" sz="1100" dirty="0">
                <a:ea typeface="+mn-ea"/>
              </a:rPr>
              <a:t>However if he hires 100 employees and pays a fortune to buy the raw goods </a:t>
            </a:r>
            <a:r>
              <a:rPr lang="en-US" sz="1100" dirty="0" err="1">
                <a:ea typeface="+mn-ea"/>
              </a:rPr>
              <a:t>etc..this</a:t>
            </a:r>
            <a:r>
              <a:rPr lang="en-US" sz="1100" dirty="0">
                <a:ea typeface="+mn-ea"/>
              </a:rPr>
              <a:t> will not be efficient</a:t>
            </a:r>
          </a:p>
          <a:p>
            <a:pPr fontAlgn="auto">
              <a:spcBef>
                <a:spcPts val="0"/>
              </a:spcBef>
              <a:spcAft>
                <a:spcPts val="0"/>
              </a:spcAft>
              <a:defRPr/>
            </a:pPr>
            <a:endParaRPr lang="en-US" dirty="0">
              <a:ea typeface="+mn-ea"/>
            </a:endParaRP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48B315C-65FC-46C1-B835-36FC75BC2BAB}" type="slidenum">
              <a:rPr lang="en-US" altLang="en-US">
                <a:latin typeface="Calibri" panose="020F0502020204030204" pitchFamily="34" charset="0"/>
              </a:rPr>
              <a:pPr/>
              <a:t>5</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WHAT MAKES SOMEONE A GOOD MANAGER? </a:t>
            </a:r>
          </a:p>
          <a:p>
            <a:pPr>
              <a:spcBef>
                <a:spcPct val="0"/>
              </a:spcBef>
            </a:pPr>
            <a:r>
              <a:rPr lang="en-US" altLang="en-US"/>
              <a:t>GOOD MANAGERS ARE THOSE WHO DO THINGS EFFICIENTLY AND EFFECTIVELY. How do they do these things efficiently and effectively? Move on to next slide to explain skills needed by managers</a:t>
            </a:r>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8F4C36E-104C-4413-92A8-E24DFC29D1B7}" type="slidenum">
              <a:rPr lang="en-US" altLang="en-US">
                <a:latin typeface="Calibri" panose="020F0502020204030204" pitchFamily="34" charset="0"/>
              </a:rPr>
              <a:pPr/>
              <a:t>10</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40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C4BE42A-D65A-4FC3-9BF6-8A556AE153DC}" type="slidenum">
              <a:rPr lang="en-US" altLang="en-US">
                <a:latin typeface="Calibri" panose="020F0502020204030204" pitchFamily="34" charset="0"/>
              </a:rPr>
              <a:pPr/>
              <a:t>11</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US" altLang="en-US" sz="1100" dirty="0"/>
              <a:t>Managers need a variety of skills to perform management functions and roles, and achieve competitive advantage,</a:t>
            </a:r>
          </a:p>
          <a:p>
            <a:pPr marL="171450" indent="-171450">
              <a:spcBef>
                <a:spcPct val="0"/>
              </a:spcBef>
              <a:buFontTx/>
              <a:buChar char="•"/>
            </a:pPr>
            <a:r>
              <a:rPr lang="en-US" altLang="en-US" sz="1100" dirty="0"/>
              <a:t>Skills are specific abilities that result from knowledge, information, practice, and aptitude. </a:t>
            </a:r>
          </a:p>
          <a:p>
            <a:pPr marL="171450" indent="-171450">
              <a:spcBef>
                <a:spcPct val="0"/>
              </a:spcBef>
              <a:buFontTx/>
              <a:buChar char="•"/>
            </a:pPr>
            <a:r>
              <a:rPr lang="en-US" altLang="en-US" sz="1100" dirty="0"/>
              <a:t>Although managers need many individual skills, there are three essential categories: technical skills, interpersonal and communication skills, and conceptual and decision skills</a:t>
            </a: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D729966-EA60-4144-A7C1-5A846FF2AC54}" type="slidenum">
              <a:rPr lang="en-US" altLang="en-US">
                <a:latin typeface="Calibri" panose="020F0502020204030204" pitchFamily="34" charset="0"/>
              </a:rPr>
              <a:pPr/>
              <a:t>12</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US" altLang="en-US"/>
              <a:t>The ability to perform a specialized task involving a particular method or process.</a:t>
            </a:r>
          </a:p>
          <a:p>
            <a:pPr marL="171450" indent="-171450">
              <a:spcBef>
                <a:spcPct val="0"/>
              </a:spcBef>
              <a:buFontTx/>
              <a:buChar char="•"/>
            </a:pPr>
            <a:r>
              <a:rPr lang="en-US" altLang="en-US"/>
              <a:t>is the ability to perform a specialized task that involves a certain method or process. Most people develop a set of technical skills to complete the activities that are part of their daily work lives. The technical skills you learn in school will provide you with the opportunity to get an entry-level position; they will also help you as a manager. For example, your accounting and finance courses will develop the technical skills you need to understand and manage the financial resources of an organization.</a:t>
            </a:r>
          </a:p>
        </p:txBody>
      </p:sp>
      <p:sp>
        <p:nvSpPr>
          <p:cNvPr id="481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529E5A6-AB80-4C77-A537-71179BB92297}" type="slidenum">
              <a:rPr lang="en-US" altLang="en-US">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US" altLang="en-US" sz="1100"/>
              <a:t>Interpersonal and communication skills/People skills; </a:t>
            </a:r>
          </a:p>
          <a:p>
            <a:pPr marL="171450" indent="-171450">
              <a:spcBef>
                <a:spcPct val="0"/>
              </a:spcBef>
              <a:buFontTx/>
              <a:buChar char="•"/>
            </a:pPr>
            <a:r>
              <a:rPr lang="en-US" altLang="en-US" sz="1100"/>
              <a:t>The ability to lead, motivate, and communicate effectively with others.</a:t>
            </a:r>
          </a:p>
          <a:p>
            <a:pPr marL="171450" indent="-171450">
              <a:spcBef>
                <a:spcPct val="0"/>
              </a:spcBef>
              <a:buFontTx/>
              <a:buChar char="•"/>
            </a:pPr>
            <a:r>
              <a:rPr lang="en-US" altLang="en-US" sz="1100"/>
              <a:t>influence the manager's ability to work well with people. Managers spend the great majority of their time interacting with people  and they must develop their abilities to lead, motivate, and communicate effectively with those around them. </a:t>
            </a:r>
          </a:p>
          <a:p>
            <a:pPr marL="171450" indent="-171450">
              <a:spcBef>
                <a:spcPct val="0"/>
              </a:spcBef>
              <a:buFontTx/>
              <a:buChar char="•"/>
            </a:pPr>
            <a:r>
              <a:rPr lang="en-US" altLang="en-US" sz="1100"/>
              <a:t>Your people skills often make the difference in how high you go </a:t>
            </a:r>
            <a:r>
              <a:rPr lang="en-US" altLang="en-US" sz="1100" b="1"/>
              <a:t>”Knowledge of a particular field gets you in the door, but social intelligence gets you to the top.”</a:t>
            </a:r>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51345C2-D66C-4799-AE9B-2B21AE74486F}" type="slidenum">
              <a:rPr lang="en-US" altLang="en-US">
                <a:latin typeface="Calibri" panose="020F0502020204030204" pitchFamily="34" charset="0"/>
              </a:rPr>
              <a:pPr/>
              <a:t>16</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US" altLang="en-US" sz="1100"/>
              <a:t>Interpersonal and communication skills/People skills; </a:t>
            </a:r>
          </a:p>
          <a:p>
            <a:pPr marL="171450" indent="-171450">
              <a:spcBef>
                <a:spcPct val="0"/>
              </a:spcBef>
              <a:buFontTx/>
              <a:buChar char="•"/>
            </a:pPr>
            <a:r>
              <a:rPr lang="en-US" altLang="en-US" sz="1100"/>
              <a:t>The ability to lead, motivate, and communicate effectively with others.</a:t>
            </a:r>
          </a:p>
          <a:p>
            <a:pPr marL="171450" indent="-171450">
              <a:spcBef>
                <a:spcPct val="0"/>
              </a:spcBef>
              <a:buFontTx/>
              <a:buChar char="•"/>
            </a:pPr>
            <a:r>
              <a:rPr lang="en-US" altLang="en-US" sz="1100"/>
              <a:t>influence the manager's ability to work well with people. Managers spend the great majority of their time interacting with people  and they must develop their abilities to lead, motivate, and communicate effectively with those around them. </a:t>
            </a:r>
          </a:p>
          <a:p>
            <a:pPr marL="171450" indent="-171450">
              <a:spcBef>
                <a:spcPct val="0"/>
              </a:spcBef>
              <a:buFontTx/>
              <a:buChar char="•"/>
            </a:pPr>
            <a:r>
              <a:rPr lang="en-US" altLang="en-US" sz="1100"/>
              <a:t>Your people skills often make the difference in how high you go </a:t>
            </a:r>
            <a:r>
              <a:rPr lang="en-US" altLang="en-US" sz="1100" b="1"/>
              <a:t>”Knowledge of a particular field gets you in the door, but social intelligence gets you to the top.”</a:t>
            </a:r>
          </a:p>
        </p:txBody>
      </p:sp>
      <p:sp>
        <p:nvSpPr>
          <p:cNvPr id="501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E2BDE58-972F-4D18-8BDC-9195CF167431}" type="slidenum">
              <a:rPr lang="en-US" altLang="en-US">
                <a:latin typeface="Calibri" panose="020F0502020204030204" pitchFamily="34" charset="0"/>
              </a:rPr>
              <a:pPr/>
              <a:t>17</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fld id="{A250617A-0E3B-4F3C-A95E-C5B55216C56D}"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fld id="{2B589521-11E1-4BD7-89F0-62E5312B0E47}" type="datetime1">
              <a:rPr lang="en-US" altLang="en-US"/>
              <a:pPr/>
              <a:t>1/18/2017</a:t>
            </a:fld>
            <a:endParaRPr lang="en-US" altLang="en-US"/>
          </a:p>
        </p:txBody>
      </p:sp>
    </p:spTree>
    <p:extLst>
      <p:ext uri="{BB962C8B-B14F-4D97-AF65-F5344CB8AC3E}">
        <p14:creationId xmlns:p14="http://schemas.microsoft.com/office/powerpoint/2010/main" val="4291092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fld id="{330B1A75-5139-4A8E-8791-E9BF479C2853}"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fld id="{D56C2397-A837-4E8E-8545-84BA081F0958}" type="datetime1">
              <a:rPr lang="en-US" altLang="en-US"/>
              <a:pPr/>
              <a:t>1/18/2017</a:t>
            </a:fld>
            <a:endParaRPr lang="en-US" altLang="en-US"/>
          </a:p>
        </p:txBody>
      </p:sp>
    </p:spTree>
    <p:extLst>
      <p:ext uri="{BB962C8B-B14F-4D97-AF65-F5344CB8AC3E}">
        <p14:creationId xmlns:p14="http://schemas.microsoft.com/office/powerpoint/2010/main" val="2741520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fld id="{AD914229-F2CE-41CB-ABC9-252405E9FE3C}"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fld id="{BC17ACBD-8766-4DB6-AC0F-578AB1DB2BA3}" type="datetime1">
              <a:rPr lang="en-US" altLang="en-US"/>
              <a:pPr/>
              <a:t>1/18/2017</a:t>
            </a:fld>
            <a:endParaRPr lang="en-US" altLang="en-US"/>
          </a:p>
        </p:txBody>
      </p:sp>
    </p:spTree>
    <p:extLst>
      <p:ext uri="{BB962C8B-B14F-4D97-AF65-F5344CB8AC3E}">
        <p14:creationId xmlns:p14="http://schemas.microsoft.com/office/powerpoint/2010/main" val="3804140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fld id="{C7B61954-ECCE-4F67-9CAE-C9C194BA628A}"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fld id="{BF99EDE0-88A7-4671-BB65-7595D01AA577}" type="datetime1">
              <a:rPr lang="en-US" altLang="en-US"/>
              <a:pPr/>
              <a:t>1/18/2017</a:t>
            </a:fld>
            <a:endParaRPr lang="en-US" altLang="en-US"/>
          </a:p>
        </p:txBody>
      </p:sp>
    </p:spTree>
    <p:extLst>
      <p:ext uri="{BB962C8B-B14F-4D97-AF65-F5344CB8AC3E}">
        <p14:creationId xmlns:p14="http://schemas.microsoft.com/office/powerpoint/2010/main" val="22590156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fld id="{8AF7B431-1087-4345-86B2-3BF00B4584B0}"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fld id="{2F19AA88-F0C3-4790-AFC5-F348E36151A8}" type="datetime1">
              <a:rPr lang="en-US" altLang="en-US"/>
              <a:pPr/>
              <a:t>1/18/2017</a:t>
            </a:fld>
            <a:endParaRPr lang="en-US" altLang="en-US"/>
          </a:p>
        </p:txBody>
      </p:sp>
    </p:spTree>
    <p:extLst>
      <p:ext uri="{BB962C8B-B14F-4D97-AF65-F5344CB8AC3E}">
        <p14:creationId xmlns:p14="http://schemas.microsoft.com/office/powerpoint/2010/main" val="1067664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fld id="{F8051A99-9AAE-449E-A3BA-8B00D9584699}"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fld id="{197FE0F1-3E12-4CEF-9183-E6F57F2B9107}" type="datetime1">
              <a:rPr lang="en-US" altLang="en-US"/>
              <a:pPr/>
              <a:t>1/18/2017</a:t>
            </a:fld>
            <a:endParaRPr lang="en-US" altLang="en-US"/>
          </a:p>
        </p:txBody>
      </p:sp>
    </p:spTree>
    <p:extLst>
      <p:ext uri="{BB962C8B-B14F-4D97-AF65-F5344CB8AC3E}">
        <p14:creationId xmlns:p14="http://schemas.microsoft.com/office/powerpoint/2010/main" val="4194742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fld id="{953B409D-0AFF-427B-BAA8-A6D9A84BA84B}" type="slidenum">
              <a:rPr lang="en-US" altLang="en-US"/>
              <a:pPr/>
              <a:t>‹#›</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fld id="{94F7BA82-6E6F-47F0-A6D7-5DF7FE5513F1}" type="datetime1">
              <a:rPr lang="en-US" altLang="en-US"/>
              <a:pPr/>
              <a:t>1/18/2017</a:t>
            </a:fld>
            <a:endParaRPr lang="en-US" altLang="en-US"/>
          </a:p>
        </p:txBody>
      </p:sp>
    </p:spTree>
    <p:extLst>
      <p:ext uri="{BB962C8B-B14F-4D97-AF65-F5344CB8AC3E}">
        <p14:creationId xmlns:p14="http://schemas.microsoft.com/office/powerpoint/2010/main" val="1967699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fld id="{89EC817D-AE89-46EE-A1FC-92078B40BCF7}" type="slidenum">
              <a:rPr lang="en-US" altLang="en-US"/>
              <a:pPr/>
              <a:t>‹#›</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fld id="{5E366351-D2A7-48A7-99F7-B85A65F68562}" type="datetime1">
              <a:rPr lang="en-US" altLang="en-US"/>
              <a:pPr/>
              <a:t>1/18/2017</a:t>
            </a:fld>
            <a:endParaRPr lang="en-US" altLang="en-US"/>
          </a:p>
        </p:txBody>
      </p:sp>
    </p:spTree>
    <p:extLst>
      <p:ext uri="{BB962C8B-B14F-4D97-AF65-F5344CB8AC3E}">
        <p14:creationId xmlns:p14="http://schemas.microsoft.com/office/powerpoint/2010/main" val="33800344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fld id="{DE2F30D2-76E9-4D7D-A092-2ABBD916ACDB}" type="slidenum">
              <a:rPr lang="en-US" altLang="en-US"/>
              <a:pPr/>
              <a:t>‹#›</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fld id="{83AFB016-93C1-4603-B36A-9EEC14D43CB4}" type="datetime1">
              <a:rPr lang="en-US" altLang="en-US"/>
              <a:pPr/>
              <a:t>1/18/2017</a:t>
            </a:fld>
            <a:endParaRPr lang="en-US" altLang="en-US"/>
          </a:p>
        </p:txBody>
      </p:sp>
    </p:spTree>
    <p:extLst>
      <p:ext uri="{BB962C8B-B14F-4D97-AF65-F5344CB8AC3E}">
        <p14:creationId xmlns:p14="http://schemas.microsoft.com/office/powerpoint/2010/main" val="22641634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fld id="{D81027ED-7A0F-4635-9CEC-1B6E4335FE14}" type="slidenum">
              <a:rPr lang="en-US" altLang="en-US"/>
              <a:pPr/>
              <a:t>‹#›</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fld id="{3852FB1B-70FD-4CC5-B86F-7B4D000D57EF}" type="datetime1">
              <a:rPr lang="en-US" altLang="en-US"/>
              <a:pPr/>
              <a:t>1/18/2017</a:t>
            </a:fld>
            <a:endParaRPr lang="en-US" altLang="en-US"/>
          </a:p>
        </p:txBody>
      </p:sp>
    </p:spTree>
    <p:extLst>
      <p:ext uri="{BB962C8B-B14F-4D97-AF65-F5344CB8AC3E}">
        <p14:creationId xmlns:p14="http://schemas.microsoft.com/office/powerpoint/2010/main" val="35305371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fld id="{A32D0681-E9AD-458C-B894-764147B0CBE5}" type="slidenum">
              <a:rPr lang="en-US" altLang="en-US"/>
              <a:pPr/>
              <a:t>‹#›</a:t>
            </a:fld>
            <a:endParaRPr lang="en-US" alt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fld id="{504399CA-C234-4012-A3A5-BBE2E1CBE136}" type="datetime1">
              <a:rPr lang="en-US" altLang="en-US"/>
              <a:pPr/>
              <a:t>1/18/2017</a:t>
            </a:fld>
            <a:endParaRPr lang="en-US" altLang="en-US"/>
          </a:p>
        </p:txBody>
      </p:sp>
    </p:spTree>
    <p:extLst>
      <p:ext uri="{BB962C8B-B14F-4D97-AF65-F5344CB8AC3E}">
        <p14:creationId xmlns:p14="http://schemas.microsoft.com/office/powerpoint/2010/main" val="1982873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fld id="{9E1946D3-5867-4233-9AFE-0F0B3907FED4}"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fld id="{EB05EAB2-2E9D-41AC-AB69-E17F38595F9F}" type="datetime1">
              <a:rPr lang="en-US" altLang="en-US"/>
              <a:pPr/>
              <a:t>1/18/2017</a:t>
            </a:fld>
            <a:endParaRPr lang="en-US" altLang="en-US"/>
          </a:p>
        </p:txBody>
      </p:sp>
    </p:spTree>
    <p:extLst>
      <p:ext uri="{BB962C8B-B14F-4D97-AF65-F5344CB8AC3E}">
        <p14:creationId xmlns:p14="http://schemas.microsoft.com/office/powerpoint/2010/main" val="8257047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fld id="{AB528655-71C8-4FD8-9F37-5379E4A0E094}" type="slidenum">
              <a:rPr lang="en-US" altLang="en-US"/>
              <a:pPr/>
              <a:t>‹#›</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fld id="{808A9097-3EFF-40F7-B90D-D93F4300494A}" type="datetime1">
              <a:rPr lang="en-US" altLang="en-US"/>
              <a:pPr/>
              <a:t>1/18/2017</a:t>
            </a:fld>
            <a:endParaRPr lang="en-US" altLang="en-US"/>
          </a:p>
        </p:txBody>
      </p:sp>
    </p:spTree>
    <p:extLst>
      <p:ext uri="{BB962C8B-B14F-4D97-AF65-F5344CB8AC3E}">
        <p14:creationId xmlns:p14="http://schemas.microsoft.com/office/powerpoint/2010/main" val="41465827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fld id="{5947BCBC-79D0-469B-AD2D-114DEC638FC1}"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fld id="{7BA7EE32-1045-4FBC-AE7F-6172D3C2691B}" type="datetime1">
              <a:rPr lang="en-US" altLang="en-US"/>
              <a:pPr/>
              <a:t>1/18/2017</a:t>
            </a:fld>
            <a:endParaRPr lang="en-US" altLang="en-US"/>
          </a:p>
        </p:txBody>
      </p:sp>
    </p:spTree>
    <p:extLst>
      <p:ext uri="{BB962C8B-B14F-4D97-AF65-F5344CB8AC3E}">
        <p14:creationId xmlns:p14="http://schemas.microsoft.com/office/powerpoint/2010/main" val="2485025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fld id="{7CEA47C6-FF36-4526-8FB3-5B5027D01D02}"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fld id="{28EEA4CE-6545-47F1-9CCA-F55B43A8D030}" type="datetime1">
              <a:rPr lang="en-US" altLang="en-US"/>
              <a:pPr/>
              <a:t>1/18/2017</a:t>
            </a:fld>
            <a:endParaRPr lang="en-US" altLang="en-US"/>
          </a:p>
        </p:txBody>
      </p:sp>
    </p:spTree>
    <p:extLst>
      <p:ext uri="{BB962C8B-B14F-4D97-AF65-F5344CB8AC3E}">
        <p14:creationId xmlns:p14="http://schemas.microsoft.com/office/powerpoint/2010/main" val="352373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fld id="{2607E157-109A-45F2-B49A-14EF4BFADDAF}"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fld id="{D9869D57-C945-4282-8F2B-54FD0012F723}" type="datetime1">
              <a:rPr lang="en-US" altLang="en-US"/>
              <a:pPr/>
              <a:t>1/18/2017</a:t>
            </a:fld>
            <a:endParaRPr lang="en-US" altLang="en-US"/>
          </a:p>
        </p:txBody>
      </p:sp>
    </p:spTree>
    <p:extLst>
      <p:ext uri="{BB962C8B-B14F-4D97-AF65-F5344CB8AC3E}">
        <p14:creationId xmlns:p14="http://schemas.microsoft.com/office/powerpoint/2010/main" val="2131973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fld id="{B2959B9B-DFE1-4F37-BF48-8D979273F6A5}" type="slidenum">
              <a:rPr lang="en-US" altLang="en-US"/>
              <a:pPr/>
              <a:t>‹#›</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fld id="{1EBA5A8A-7828-4B04-9098-B6CB9A72C872}" type="datetime1">
              <a:rPr lang="en-US" altLang="en-US"/>
              <a:pPr/>
              <a:t>1/18/2017</a:t>
            </a:fld>
            <a:endParaRPr lang="en-US" altLang="en-US"/>
          </a:p>
        </p:txBody>
      </p:sp>
    </p:spTree>
    <p:extLst>
      <p:ext uri="{BB962C8B-B14F-4D97-AF65-F5344CB8AC3E}">
        <p14:creationId xmlns:p14="http://schemas.microsoft.com/office/powerpoint/2010/main" val="3911439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fld id="{ADC07DB1-2FB8-4C48-B6BD-DA2D0D4C5663}" type="slidenum">
              <a:rPr lang="en-US" altLang="en-US"/>
              <a:pPr/>
              <a:t>‹#›</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fld id="{BD424720-6B19-4BC5-9C86-4C037E3C9D52}" type="datetime1">
              <a:rPr lang="en-US" altLang="en-US"/>
              <a:pPr/>
              <a:t>1/18/2017</a:t>
            </a:fld>
            <a:endParaRPr lang="en-US" altLang="en-US"/>
          </a:p>
        </p:txBody>
      </p:sp>
    </p:spTree>
    <p:extLst>
      <p:ext uri="{BB962C8B-B14F-4D97-AF65-F5344CB8AC3E}">
        <p14:creationId xmlns:p14="http://schemas.microsoft.com/office/powerpoint/2010/main" val="1911439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fld id="{4E05DB0A-59BE-4B3B-98AA-E8E9CDD8716F}" type="slidenum">
              <a:rPr lang="en-US" altLang="en-US"/>
              <a:pPr/>
              <a:t>‹#›</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fld id="{00BD831C-44A7-417B-8A4F-F88D7E8FCD62}" type="datetime1">
              <a:rPr lang="en-US" altLang="en-US"/>
              <a:pPr/>
              <a:t>1/18/2017</a:t>
            </a:fld>
            <a:endParaRPr lang="en-US" altLang="en-US"/>
          </a:p>
        </p:txBody>
      </p:sp>
    </p:spTree>
    <p:extLst>
      <p:ext uri="{BB962C8B-B14F-4D97-AF65-F5344CB8AC3E}">
        <p14:creationId xmlns:p14="http://schemas.microsoft.com/office/powerpoint/2010/main" val="3675135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fld id="{89EDCA95-40EE-4B2C-A142-12B81C19F4AD}" type="slidenum">
              <a:rPr lang="en-US" altLang="en-US"/>
              <a:pPr/>
              <a:t>‹#›</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fld id="{5BCF5E61-A63D-436F-B44E-B66BBA5C674A}" type="datetime1">
              <a:rPr lang="en-US" altLang="en-US"/>
              <a:pPr/>
              <a:t>1/18/2017</a:t>
            </a:fld>
            <a:endParaRPr lang="en-US" altLang="en-US"/>
          </a:p>
        </p:txBody>
      </p:sp>
    </p:spTree>
    <p:extLst>
      <p:ext uri="{BB962C8B-B14F-4D97-AF65-F5344CB8AC3E}">
        <p14:creationId xmlns:p14="http://schemas.microsoft.com/office/powerpoint/2010/main" val="4087255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fld id="{778CB13C-3157-4194-AA31-17FED9648C60}" type="slidenum">
              <a:rPr lang="en-US" altLang="en-US"/>
              <a:pPr/>
              <a:t>‹#›</a:t>
            </a:fld>
            <a:endParaRPr lang="en-US" alt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fld id="{F0885901-5DE2-4B28-A7EE-94680250E527}" type="datetime1">
              <a:rPr lang="en-US" altLang="en-US"/>
              <a:pPr/>
              <a:t>1/18/2017</a:t>
            </a:fld>
            <a:endParaRPr lang="en-US" altLang="en-US"/>
          </a:p>
        </p:txBody>
      </p:sp>
    </p:spTree>
    <p:extLst>
      <p:ext uri="{BB962C8B-B14F-4D97-AF65-F5344CB8AC3E}">
        <p14:creationId xmlns:p14="http://schemas.microsoft.com/office/powerpoint/2010/main" val="3138048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fld id="{46904F3E-31E0-430C-9634-057395A351B1}" type="slidenum">
              <a:rPr lang="en-US" altLang="en-US"/>
              <a:pPr/>
              <a:t>‹#›</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fld id="{0392E484-7BD9-4580-882F-0A0B77057C87}" type="datetime1">
              <a:rPr lang="en-US" altLang="en-US"/>
              <a:pPr/>
              <a:t>1/18/2017</a:t>
            </a:fld>
            <a:endParaRPr lang="en-US" altLang="en-US"/>
          </a:p>
        </p:txBody>
      </p:sp>
    </p:spTree>
    <p:extLst>
      <p:ext uri="{BB962C8B-B14F-4D97-AF65-F5344CB8AC3E}">
        <p14:creationId xmlns:p14="http://schemas.microsoft.com/office/powerpoint/2010/main" val="3793354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defRPr>
            </a:lvl1pPr>
          </a:lstStyle>
          <a:p>
            <a:fld id="{9FE969F5-1A7D-4966-98E9-56D35ECB5329}" type="slidenum">
              <a:rPr lang="en-US" altLang="en-US"/>
              <a:pPr/>
              <a:t>‹#›</a:t>
            </a:fld>
            <a:endParaRPr lang="en-US" alt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dirty="0">
                <a:solidFill>
                  <a:schemeClr val="bg2"/>
                </a:solidFill>
                <a:latin typeface="+mn-lt"/>
                <a:ea typeface="+mn-ea"/>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bg2"/>
                </a:solidFill>
              </a:defRPr>
            </a:lvl1pPr>
          </a:lstStyle>
          <a:p>
            <a:fld id="{190FC03C-CA3C-4A80-AE5E-4B583FEBD313}" type="datetime1">
              <a:rPr lang="en-US" altLang="en-US"/>
              <a:pPr/>
              <a:t>1/18/2017</a:t>
            </a:fld>
            <a:endParaRPr lang="en-US" altLang="en-US"/>
          </a:p>
        </p:txBody>
      </p:sp>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Lst>
  <p:hf sldNum="0" hdr="0" ftr="0" dt="0"/>
  <p:txStyles>
    <p:titleStyle>
      <a:lvl1pPr algn="l" rtl="0" fontAlgn="base">
        <a:spcBef>
          <a:spcPct val="0"/>
        </a:spcBef>
        <a:spcAft>
          <a:spcPct val="0"/>
        </a:spcAft>
        <a:defRPr sz="4200" kern="1200" spc="-100">
          <a:solidFill>
            <a:schemeClr val="tx2"/>
          </a:solidFill>
          <a:latin typeface="Ayuthaya"/>
          <a:ea typeface="MS PGothic" panose="020B0600070205080204" pitchFamily="34" charset="-128"/>
          <a:cs typeface="Ayuthaya"/>
        </a:defRPr>
      </a:lvl1pPr>
      <a:lvl2pPr algn="l" rtl="0" fontAlgn="base">
        <a:spcBef>
          <a:spcPct val="0"/>
        </a:spcBef>
        <a:spcAft>
          <a:spcPct val="0"/>
        </a:spcAft>
        <a:defRPr sz="4200">
          <a:solidFill>
            <a:schemeClr val="tx2"/>
          </a:solidFill>
          <a:latin typeface="Ayuthaya" pitchFamily="-84" charset="0"/>
          <a:ea typeface="MS PGothic" panose="020B0600070205080204" pitchFamily="34" charset="-128"/>
        </a:defRPr>
      </a:lvl2pPr>
      <a:lvl3pPr algn="l" rtl="0" fontAlgn="base">
        <a:spcBef>
          <a:spcPct val="0"/>
        </a:spcBef>
        <a:spcAft>
          <a:spcPct val="0"/>
        </a:spcAft>
        <a:defRPr sz="4200">
          <a:solidFill>
            <a:schemeClr val="tx2"/>
          </a:solidFill>
          <a:latin typeface="Ayuthaya" pitchFamily="-84" charset="0"/>
          <a:ea typeface="MS PGothic" panose="020B0600070205080204" pitchFamily="34" charset="-128"/>
        </a:defRPr>
      </a:lvl3pPr>
      <a:lvl4pPr algn="l" rtl="0" fontAlgn="base">
        <a:spcBef>
          <a:spcPct val="0"/>
        </a:spcBef>
        <a:spcAft>
          <a:spcPct val="0"/>
        </a:spcAft>
        <a:defRPr sz="4200">
          <a:solidFill>
            <a:schemeClr val="tx2"/>
          </a:solidFill>
          <a:latin typeface="Ayuthaya" pitchFamily="-84" charset="0"/>
          <a:ea typeface="MS PGothic" panose="020B0600070205080204" pitchFamily="34" charset="-128"/>
        </a:defRPr>
      </a:lvl4pPr>
      <a:lvl5pPr algn="l" rtl="0" fontAlgn="base">
        <a:spcBef>
          <a:spcPct val="0"/>
        </a:spcBef>
        <a:spcAft>
          <a:spcPct val="0"/>
        </a:spcAft>
        <a:defRPr sz="4200">
          <a:solidFill>
            <a:schemeClr val="tx2"/>
          </a:solidFill>
          <a:latin typeface="Ayuthaya" pitchFamily="-84" charset="0"/>
          <a:ea typeface="MS PGothic" panose="020B0600070205080204" pitchFamily="34" charset="-128"/>
        </a:defRPr>
      </a:lvl5pPr>
      <a:lvl6pPr marL="457200" algn="l" rtl="0" fontAlgn="base">
        <a:spcBef>
          <a:spcPct val="0"/>
        </a:spcBef>
        <a:spcAft>
          <a:spcPct val="0"/>
        </a:spcAft>
        <a:defRPr sz="4200">
          <a:solidFill>
            <a:schemeClr val="tx2"/>
          </a:solidFill>
          <a:latin typeface="Ayuthaya" pitchFamily="-84" charset="0"/>
          <a:ea typeface="MS PGothic" panose="020B0600070205080204" pitchFamily="34" charset="-128"/>
        </a:defRPr>
      </a:lvl6pPr>
      <a:lvl7pPr marL="914400" algn="l" rtl="0" fontAlgn="base">
        <a:spcBef>
          <a:spcPct val="0"/>
        </a:spcBef>
        <a:spcAft>
          <a:spcPct val="0"/>
        </a:spcAft>
        <a:defRPr sz="4200">
          <a:solidFill>
            <a:schemeClr val="tx2"/>
          </a:solidFill>
          <a:latin typeface="Ayuthaya" pitchFamily="-84" charset="0"/>
          <a:ea typeface="MS PGothic" panose="020B0600070205080204" pitchFamily="34" charset="-128"/>
        </a:defRPr>
      </a:lvl7pPr>
      <a:lvl8pPr marL="1371600" algn="l" rtl="0" fontAlgn="base">
        <a:spcBef>
          <a:spcPct val="0"/>
        </a:spcBef>
        <a:spcAft>
          <a:spcPct val="0"/>
        </a:spcAft>
        <a:defRPr sz="4200">
          <a:solidFill>
            <a:schemeClr val="tx2"/>
          </a:solidFill>
          <a:latin typeface="Ayuthaya" pitchFamily="-84" charset="0"/>
          <a:ea typeface="MS PGothic" panose="020B0600070205080204" pitchFamily="34" charset="-128"/>
        </a:defRPr>
      </a:lvl8pPr>
      <a:lvl9pPr marL="1828800" algn="l" rtl="0" fontAlgn="base">
        <a:spcBef>
          <a:spcPct val="0"/>
        </a:spcBef>
        <a:spcAft>
          <a:spcPct val="0"/>
        </a:spcAft>
        <a:defRPr sz="4200">
          <a:solidFill>
            <a:schemeClr val="tx2"/>
          </a:solidFill>
          <a:latin typeface="Ayuthaya" pitchFamily="-84" charset="0"/>
          <a:ea typeface="MS PGothic" panose="020B0600070205080204" pitchFamily="34" charset="-128"/>
        </a:defRPr>
      </a:lvl9pPr>
    </p:titleStyle>
    <p:bodyStyle>
      <a:lvl1pPr marL="342900" indent="-228600" algn="l" rtl="0" fontAlgn="base">
        <a:spcBef>
          <a:spcPct val="20000"/>
        </a:spcBef>
        <a:spcAft>
          <a:spcPct val="0"/>
        </a:spcAft>
        <a:buClr>
          <a:schemeClr val="accent1"/>
        </a:buClr>
        <a:buFont typeface="Wingdings" panose="05000000000000000000" pitchFamily="2" charset="2"/>
        <a:buChar char="§"/>
        <a:defRPr sz="2800" kern="1200">
          <a:solidFill>
            <a:schemeClr val="tx1"/>
          </a:solidFill>
          <a:latin typeface="Arial"/>
          <a:ea typeface="MS PGothic" panose="020B0600070205080204" pitchFamily="34" charset="-128"/>
          <a:cs typeface="Arial"/>
        </a:defRPr>
      </a:lvl1pPr>
      <a:lvl2pPr marL="639763" indent="-228600" algn="l" rtl="0" fontAlgn="base">
        <a:spcBef>
          <a:spcPct val="20000"/>
        </a:spcBef>
        <a:spcAft>
          <a:spcPct val="0"/>
        </a:spcAft>
        <a:buClr>
          <a:schemeClr val="accent2"/>
        </a:buClr>
        <a:buFont typeface="Arial" panose="020B0604020202020204" pitchFamily="34" charset="0"/>
        <a:buChar char="•"/>
        <a:defRPr sz="2600" kern="1200">
          <a:solidFill>
            <a:schemeClr val="tx1"/>
          </a:solidFill>
          <a:latin typeface="Arial"/>
          <a:ea typeface="MS PGothic" panose="020B0600070205080204" pitchFamily="34" charset="-128"/>
          <a:cs typeface="Arial"/>
        </a:defRPr>
      </a:lvl2pPr>
      <a:lvl3pPr marL="1004888" indent="-228600" algn="l" rtl="0" fontAlgn="base">
        <a:spcBef>
          <a:spcPct val="20000"/>
        </a:spcBef>
        <a:spcAft>
          <a:spcPct val="0"/>
        </a:spcAft>
        <a:buClr>
          <a:srgbClr val="C5A6E8"/>
        </a:buClr>
        <a:buFont typeface="Wingdings" panose="05000000000000000000" pitchFamily="2" charset="2"/>
        <a:buChar char="§"/>
        <a:defRPr sz="2400" kern="1200">
          <a:solidFill>
            <a:schemeClr val="tx1"/>
          </a:solidFill>
          <a:latin typeface="Arial"/>
          <a:ea typeface="MS PGothic" panose="020B0600070205080204" pitchFamily="34" charset="-128"/>
          <a:cs typeface="Arial"/>
        </a:defRPr>
      </a:lvl3pPr>
      <a:lvl4pPr marL="1279525" indent="-228600" algn="l" rtl="0" fontAlgn="base">
        <a:spcBef>
          <a:spcPct val="20000"/>
        </a:spcBef>
        <a:spcAft>
          <a:spcPct val="0"/>
        </a:spcAft>
        <a:buClr>
          <a:srgbClr val="B45EC7"/>
        </a:buClr>
        <a:buFont typeface="Courier New" panose="02070309020205020404" pitchFamily="49" charset="0"/>
        <a:buChar char="o"/>
        <a:defRPr sz="2200" kern="1200">
          <a:solidFill>
            <a:schemeClr val="tx1"/>
          </a:solidFill>
          <a:latin typeface="Arial"/>
          <a:ea typeface="MS PGothic" panose="020B0600070205080204" pitchFamily="34" charset="-128"/>
          <a:cs typeface="Arial"/>
        </a:defRPr>
      </a:lvl4pPr>
      <a:lvl5pPr marL="1554163" indent="-228600" algn="l" rtl="0" fontAlgn="base">
        <a:spcBef>
          <a:spcPct val="20000"/>
        </a:spcBef>
        <a:spcAft>
          <a:spcPct val="0"/>
        </a:spcAft>
        <a:buClr>
          <a:srgbClr val="9FDAFB"/>
        </a:buClr>
        <a:buFont typeface="Wingdings" panose="05000000000000000000" pitchFamily="2" charset="2"/>
        <a:buChar char="§"/>
        <a:defRPr sz="2000" kern="1200">
          <a:solidFill>
            <a:schemeClr val="tx1"/>
          </a:solidFill>
          <a:latin typeface="Arial"/>
          <a:ea typeface="MS PGothic" panose="020B0600070205080204" pitchFamily="34" charset="-128"/>
          <a:cs typeface="Arial"/>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2051"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defRPr>
            </a:lvl1pPr>
          </a:lstStyle>
          <a:p>
            <a:fld id="{6EC6AE75-48BF-42C8-8662-6CDAFDF95E5F}" type="slidenum">
              <a:rPr lang="en-US" altLang="en-US"/>
              <a:pPr/>
              <a:t>‹#›</a:t>
            </a:fld>
            <a:endParaRPr lang="en-US" alt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dirty="0">
                <a:solidFill>
                  <a:srgbClr val="B7A9E0"/>
                </a:solidFill>
                <a:latin typeface="Arial"/>
                <a:ea typeface="+mn-ea"/>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B7A9E0"/>
                </a:solidFill>
              </a:defRPr>
            </a:lvl1pPr>
          </a:lstStyle>
          <a:p>
            <a:fld id="{29C406DF-3B83-4712-A0F2-E0F5DC3B1916}" type="datetime1">
              <a:rPr lang="en-US" altLang="en-US"/>
              <a:pPr/>
              <a:t>1/18/2017</a:t>
            </a:fld>
            <a:endParaRPr lang="en-US" altLang="en-US"/>
          </a:p>
        </p:txBody>
      </p:sp>
    </p:spTree>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hf sldNum="0" hdr="0" ftr="0" dt="0"/>
  <p:txStyles>
    <p:titleStyle>
      <a:lvl1pPr algn="l" rtl="0" fontAlgn="base">
        <a:spcBef>
          <a:spcPct val="0"/>
        </a:spcBef>
        <a:spcAft>
          <a:spcPct val="0"/>
        </a:spcAft>
        <a:defRPr sz="4200" kern="1200" spc="-100">
          <a:solidFill>
            <a:schemeClr val="tx2"/>
          </a:solidFill>
          <a:latin typeface="Ayuthaya"/>
          <a:ea typeface="MS PGothic" panose="020B0600070205080204" pitchFamily="34" charset="-128"/>
          <a:cs typeface="Ayuthaya"/>
        </a:defRPr>
      </a:lvl1pPr>
      <a:lvl2pPr algn="l" rtl="0" fontAlgn="base">
        <a:spcBef>
          <a:spcPct val="0"/>
        </a:spcBef>
        <a:spcAft>
          <a:spcPct val="0"/>
        </a:spcAft>
        <a:defRPr sz="4200">
          <a:solidFill>
            <a:schemeClr val="tx2"/>
          </a:solidFill>
          <a:latin typeface="Ayuthaya" pitchFamily="-84" charset="0"/>
          <a:ea typeface="MS PGothic" panose="020B0600070205080204" pitchFamily="34" charset="-128"/>
        </a:defRPr>
      </a:lvl2pPr>
      <a:lvl3pPr algn="l" rtl="0" fontAlgn="base">
        <a:spcBef>
          <a:spcPct val="0"/>
        </a:spcBef>
        <a:spcAft>
          <a:spcPct val="0"/>
        </a:spcAft>
        <a:defRPr sz="4200">
          <a:solidFill>
            <a:schemeClr val="tx2"/>
          </a:solidFill>
          <a:latin typeface="Ayuthaya" pitchFamily="-84" charset="0"/>
          <a:ea typeface="MS PGothic" panose="020B0600070205080204" pitchFamily="34" charset="-128"/>
        </a:defRPr>
      </a:lvl3pPr>
      <a:lvl4pPr algn="l" rtl="0" fontAlgn="base">
        <a:spcBef>
          <a:spcPct val="0"/>
        </a:spcBef>
        <a:spcAft>
          <a:spcPct val="0"/>
        </a:spcAft>
        <a:defRPr sz="4200">
          <a:solidFill>
            <a:schemeClr val="tx2"/>
          </a:solidFill>
          <a:latin typeface="Ayuthaya" pitchFamily="-84" charset="0"/>
          <a:ea typeface="MS PGothic" panose="020B0600070205080204" pitchFamily="34" charset="-128"/>
        </a:defRPr>
      </a:lvl4pPr>
      <a:lvl5pPr algn="l" rtl="0" fontAlgn="base">
        <a:spcBef>
          <a:spcPct val="0"/>
        </a:spcBef>
        <a:spcAft>
          <a:spcPct val="0"/>
        </a:spcAft>
        <a:defRPr sz="4200">
          <a:solidFill>
            <a:schemeClr val="tx2"/>
          </a:solidFill>
          <a:latin typeface="Ayuthaya" pitchFamily="-84" charset="0"/>
          <a:ea typeface="MS PGothic" panose="020B0600070205080204" pitchFamily="34" charset="-128"/>
        </a:defRPr>
      </a:lvl5pPr>
      <a:lvl6pPr marL="457200" algn="l" rtl="0" fontAlgn="base">
        <a:spcBef>
          <a:spcPct val="0"/>
        </a:spcBef>
        <a:spcAft>
          <a:spcPct val="0"/>
        </a:spcAft>
        <a:defRPr sz="4200">
          <a:solidFill>
            <a:schemeClr val="tx2"/>
          </a:solidFill>
          <a:latin typeface="Ayuthaya" pitchFamily="-84" charset="0"/>
          <a:ea typeface="MS PGothic" panose="020B0600070205080204" pitchFamily="34" charset="-128"/>
        </a:defRPr>
      </a:lvl6pPr>
      <a:lvl7pPr marL="914400" algn="l" rtl="0" fontAlgn="base">
        <a:spcBef>
          <a:spcPct val="0"/>
        </a:spcBef>
        <a:spcAft>
          <a:spcPct val="0"/>
        </a:spcAft>
        <a:defRPr sz="4200">
          <a:solidFill>
            <a:schemeClr val="tx2"/>
          </a:solidFill>
          <a:latin typeface="Ayuthaya" pitchFamily="-84" charset="0"/>
          <a:ea typeface="MS PGothic" panose="020B0600070205080204" pitchFamily="34" charset="-128"/>
        </a:defRPr>
      </a:lvl7pPr>
      <a:lvl8pPr marL="1371600" algn="l" rtl="0" fontAlgn="base">
        <a:spcBef>
          <a:spcPct val="0"/>
        </a:spcBef>
        <a:spcAft>
          <a:spcPct val="0"/>
        </a:spcAft>
        <a:defRPr sz="4200">
          <a:solidFill>
            <a:schemeClr val="tx2"/>
          </a:solidFill>
          <a:latin typeface="Ayuthaya" pitchFamily="-84" charset="0"/>
          <a:ea typeface="MS PGothic" panose="020B0600070205080204" pitchFamily="34" charset="-128"/>
        </a:defRPr>
      </a:lvl8pPr>
      <a:lvl9pPr marL="1828800" algn="l" rtl="0" fontAlgn="base">
        <a:spcBef>
          <a:spcPct val="0"/>
        </a:spcBef>
        <a:spcAft>
          <a:spcPct val="0"/>
        </a:spcAft>
        <a:defRPr sz="4200">
          <a:solidFill>
            <a:schemeClr val="tx2"/>
          </a:solidFill>
          <a:latin typeface="Ayuthaya" pitchFamily="-84" charset="0"/>
          <a:ea typeface="MS PGothic" panose="020B0600070205080204" pitchFamily="34" charset="-128"/>
        </a:defRPr>
      </a:lvl9pPr>
    </p:titleStyle>
    <p:bodyStyle>
      <a:lvl1pPr marL="342900" indent="-228600" algn="l" rtl="0" fontAlgn="base">
        <a:spcBef>
          <a:spcPct val="20000"/>
        </a:spcBef>
        <a:spcAft>
          <a:spcPct val="0"/>
        </a:spcAft>
        <a:buClr>
          <a:schemeClr val="accent1"/>
        </a:buClr>
        <a:buFont typeface="Wingdings" panose="05000000000000000000" pitchFamily="2" charset="2"/>
        <a:buChar char="§"/>
        <a:defRPr sz="2800" kern="1200">
          <a:solidFill>
            <a:schemeClr val="tx1"/>
          </a:solidFill>
          <a:latin typeface="Arial"/>
          <a:ea typeface="MS PGothic" panose="020B0600070205080204" pitchFamily="34" charset="-128"/>
          <a:cs typeface="Arial"/>
        </a:defRPr>
      </a:lvl1pPr>
      <a:lvl2pPr marL="639763" indent="-228600" algn="l" rtl="0" fontAlgn="base">
        <a:spcBef>
          <a:spcPct val="20000"/>
        </a:spcBef>
        <a:spcAft>
          <a:spcPct val="0"/>
        </a:spcAft>
        <a:buClr>
          <a:schemeClr val="accent2"/>
        </a:buClr>
        <a:buFont typeface="Arial" panose="020B0604020202020204" pitchFamily="34" charset="0"/>
        <a:buChar char="•"/>
        <a:defRPr sz="2600" kern="1200">
          <a:solidFill>
            <a:schemeClr val="tx1"/>
          </a:solidFill>
          <a:latin typeface="Arial"/>
          <a:ea typeface="MS PGothic" panose="020B0600070205080204" pitchFamily="34" charset="-128"/>
          <a:cs typeface="Arial"/>
        </a:defRPr>
      </a:lvl2pPr>
      <a:lvl3pPr marL="1004888" indent="-228600" algn="l" rtl="0" fontAlgn="base">
        <a:spcBef>
          <a:spcPct val="20000"/>
        </a:spcBef>
        <a:spcAft>
          <a:spcPct val="0"/>
        </a:spcAft>
        <a:buClr>
          <a:srgbClr val="C5A6E8"/>
        </a:buClr>
        <a:buFont typeface="Wingdings" panose="05000000000000000000" pitchFamily="2" charset="2"/>
        <a:buChar char="§"/>
        <a:defRPr sz="2400" kern="1200">
          <a:solidFill>
            <a:schemeClr val="tx1"/>
          </a:solidFill>
          <a:latin typeface="Arial"/>
          <a:ea typeface="MS PGothic" panose="020B0600070205080204" pitchFamily="34" charset="-128"/>
          <a:cs typeface="Arial"/>
        </a:defRPr>
      </a:lvl3pPr>
      <a:lvl4pPr marL="1279525" indent="-228600" algn="l" rtl="0" fontAlgn="base">
        <a:spcBef>
          <a:spcPct val="20000"/>
        </a:spcBef>
        <a:spcAft>
          <a:spcPct val="0"/>
        </a:spcAft>
        <a:buClr>
          <a:srgbClr val="B45EC7"/>
        </a:buClr>
        <a:buFont typeface="Courier New" panose="02070309020205020404" pitchFamily="49" charset="0"/>
        <a:buChar char="o"/>
        <a:defRPr sz="2200" kern="1200">
          <a:solidFill>
            <a:schemeClr val="tx1"/>
          </a:solidFill>
          <a:latin typeface="Arial"/>
          <a:ea typeface="MS PGothic" panose="020B0600070205080204" pitchFamily="34" charset="-128"/>
          <a:cs typeface="Arial"/>
        </a:defRPr>
      </a:lvl4pPr>
      <a:lvl5pPr marL="1554163" indent="-228600" algn="l" rtl="0" fontAlgn="base">
        <a:spcBef>
          <a:spcPct val="20000"/>
        </a:spcBef>
        <a:spcAft>
          <a:spcPct val="0"/>
        </a:spcAft>
        <a:buClr>
          <a:srgbClr val="9FDAFB"/>
        </a:buClr>
        <a:buFont typeface="Wingdings" panose="05000000000000000000" pitchFamily="2" charset="2"/>
        <a:buChar char="§"/>
        <a:defRPr sz="2000" kern="1200">
          <a:solidFill>
            <a:schemeClr val="tx1"/>
          </a:solidFill>
          <a:latin typeface="Arial"/>
          <a:ea typeface="MS PGothic" panose="020B0600070205080204" pitchFamily="34" charset="-128"/>
          <a:cs typeface="Arial"/>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0863"/>
            <a:ext cx="7543800" cy="2593975"/>
          </a:xfrm>
        </p:spPr>
        <p:txBody>
          <a:bodyPr/>
          <a:lstStyle/>
          <a:p>
            <a:pPr fontAlgn="auto">
              <a:spcAft>
                <a:spcPts val="0"/>
              </a:spcAft>
              <a:defRPr/>
            </a:pPr>
            <a:r>
              <a:rPr lang="en-US" dirty="0">
                <a:latin typeface="Calibri"/>
                <a:ea typeface="+mj-ea"/>
                <a:cs typeface="Calibri"/>
              </a:rPr>
              <a:t>Introduction to Management</a:t>
            </a:r>
          </a:p>
        </p:txBody>
      </p:sp>
      <p:sp>
        <p:nvSpPr>
          <p:cNvPr id="3" name="Subtitle 2"/>
          <p:cNvSpPr>
            <a:spLocks noGrp="1"/>
          </p:cNvSpPr>
          <p:nvPr>
            <p:ph type="subTitle" idx="1"/>
          </p:nvPr>
        </p:nvSpPr>
        <p:spPr>
          <a:xfrm>
            <a:off x="685800" y="4572000"/>
            <a:ext cx="6461125" cy="1414463"/>
          </a:xfrm>
        </p:spPr>
        <p:txBody>
          <a:bodyPr>
            <a:noAutofit/>
          </a:bodyPr>
          <a:lstStyle/>
          <a:p>
            <a:endParaRPr lang="en-US" altLang="en-US" sz="1800" dirty="0">
              <a:solidFill>
                <a:srgbClr val="898989"/>
              </a:solidFill>
              <a:latin typeface="Calibri" panose="020F0502020204030204" pitchFamily="34" charset="0"/>
              <a:cs typeface="Calibri" panose="020F0502020204030204" pitchFamily="34" charset="0"/>
            </a:endParaRPr>
          </a:p>
          <a:p>
            <a:r>
              <a:rPr lang="en-US" altLang="en-US" sz="1800" dirty="0">
                <a:solidFill>
                  <a:srgbClr val="898989"/>
                </a:solidFill>
                <a:latin typeface="Calibri" panose="020F0502020204030204" pitchFamily="34" charset="0"/>
                <a:cs typeface="Calibri" panose="020F0502020204030204" pitchFamily="34" charset="0"/>
              </a:rPr>
              <a:t>NUT 468</a:t>
            </a:r>
          </a:p>
          <a:p>
            <a:r>
              <a:rPr lang="en-US" altLang="en-US" sz="1800" dirty="0">
                <a:solidFill>
                  <a:srgbClr val="898989"/>
                </a:solidFill>
                <a:latin typeface="Calibri" panose="020F0502020204030204" pitchFamily="34" charset="0"/>
                <a:cs typeface="Calibri" panose="020F0502020204030204" pitchFamily="34" charset="0"/>
              </a:rPr>
              <a:t>Cosette El Khoury</a:t>
            </a:r>
          </a:p>
          <a:p>
            <a:r>
              <a:rPr lang="en-US" altLang="en-US" sz="1800" dirty="0">
                <a:solidFill>
                  <a:srgbClr val="898989"/>
                </a:solidFill>
                <a:latin typeface="Calibri" panose="020F0502020204030204" pitchFamily="34" charset="0"/>
                <a:cs typeface="Calibri" panose="020F0502020204030204" pitchFamily="34" charset="0"/>
              </a:rPr>
              <a:t>Spring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Content Placeholder 2"/>
          <p:cNvSpPr>
            <a:spLocks noGrp="1"/>
          </p:cNvSpPr>
          <p:nvPr>
            <p:ph idx="1"/>
          </p:nvPr>
        </p:nvSpPr>
        <p:spPr>
          <a:xfrm>
            <a:off x="457200" y="1971675"/>
            <a:ext cx="7620000" cy="1971675"/>
          </a:xfrm>
        </p:spPr>
        <p:txBody>
          <a:bodyPr/>
          <a:lstStyle/>
          <a:p>
            <a:pPr marL="114300" indent="0" algn="ctr">
              <a:buFont typeface="Wingdings" panose="05000000000000000000" pitchFamily="2" charset="2"/>
              <a:buNone/>
            </a:pPr>
            <a:r>
              <a:rPr lang="en-US" altLang="en-US" sz="4800">
                <a:solidFill>
                  <a:srgbClr val="FF0000"/>
                </a:solidFill>
                <a:latin typeface="Arial" panose="020B0604020202020204" pitchFamily="34" charset="0"/>
              </a:rPr>
              <a:t>How do Managers Work Efficiently &amp; Effectively?</a:t>
            </a:r>
          </a:p>
          <a:p>
            <a:pPr marL="114300" indent="0" algn="ctr">
              <a:buFont typeface="Wingdings" panose="05000000000000000000" pitchFamily="2" charset="2"/>
              <a:buNone/>
            </a:pPr>
            <a:endParaRPr lang="en-US" altLang="en-US" sz="4800">
              <a:solidFill>
                <a:srgbClr val="FF0000"/>
              </a:solidFill>
              <a:latin typeface="Arial" panose="020B0604020202020204" pitchFamily="34" charset="0"/>
            </a:endParaRPr>
          </a:p>
          <a:p>
            <a:pPr marL="114300" indent="0" algn="ctr">
              <a:buFont typeface="Wingdings" panose="05000000000000000000" pitchFamily="2" charset="2"/>
              <a:buNone/>
            </a:pPr>
            <a:endParaRPr lang="en-US" altLang="en-US" sz="4800">
              <a:solidFill>
                <a:srgbClr val="FF0000"/>
              </a:solidFill>
              <a:latin typeface="Arial" panose="020B0604020202020204" pitchFamily="34" charset="0"/>
            </a:endParaRPr>
          </a:p>
          <a:p>
            <a:pPr marL="114300" indent="0" algn="ctr">
              <a:buFont typeface="Wingdings" panose="05000000000000000000" pitchFamily="2" charset="2"/>
              <a:buNone/>
            </a:pPr>
            <a:endParaRPr lang="en-US" altLang="en-US" sz="4800">
              <a:solidFill>
                <a:srgbClr val="FF0000"/>
              </a:solidFill>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0C5EB"/>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97863" cy="1143000"/>
          </a:xfrm>
        </p:spPr>
        <p:txBody>
          <a:bodyPr/>
          <a:lstStyle/>
          <a:p>
            <a:pPr fontAlgn="auto">
              <a:spcAft>
                <a:spcPts val="0"/>
              </a:spcAft>
              <a:defRPr/>
            </a:pPr>
            <a:r>
              <a:rPr lang="en-US" dirty="0">
                <a:latin typeface="Calibri"/>
                <a:ea typeface="+mj-ea"/>
                <a:cs typeface="Calibri"/>
              </a:rPr>
              <a:t>Skills Needed by Managers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7863" cy="1143000"/>
          </a:xfrm>
        </p:spPr>
        <p:txBody>
          <a:bodyPr/>
          <a:lstStyle/>
          <a:p>
            <a:pPr fontAlgn="auto">
              <a:spcAft>
                <a:spcPts val="0"/>
              </a:spcAft>
              <a:defRPr/>
            </a:pPr>
            <a:r>
              <a:rPr lang="en-US" dirty="0">
                <a:latin typeface="Calibri"/>
                <a:ea typeface="+mj-ea"/>
                <a:cs typeface="Calibri"/>
              </a:rPr>
              <a:t>Abilities that result in managerial skills</a:t>
            </a:r>
          </a:p>
        </p:txBody>
      </p:sp>
      <p:sp>
        <p:nvSpPr>
          <p:cNvPr id="3" name="Content Placeholder 2"/>
          <p:cNvSpPr>
            <a:spLocks noGrp="1"/>
          </p:cNvSpPr>
          <p:nvPr>
            <p:ph idx="1"/>
          </p:nvPr>
        </p:nvSpPr>
        <p:spPr>
          <a:xfrm>
            <a:off x="457200" y="1463675"/>
            <a:ext cx="7620000" cy="5021263"/>
          </a:xfrm>
        </p:spPr>
        <p:txBody>
          <a:bodyPr rtlCol="0">
            <a:normAutofit/>
          </a:bodyPr>
          <a:lstStyle/>
          <a:p>
            <a:pPr marL="114300" indent="0" fontAlgn="auto">
              <a:spcAft>
                <a:spcPts val="0"/>
              </a:spcAft>
              <a:buNone/>
              <a:defRPr/>
            </a:pPr>
            <a:r>
              <a:rPr lang="en-US" dirty="0">
                <a:latin typeface="Calibri"/>
                <a:ea typeface="+mn-ea"/>
                <a:cs typeface="Calibri"/>
              </a:rPr>
              <a:t>Managerial skills are specific abilities that result from:</a:t>
            </a:r>
          </a:p>
          <a:p>
            <a:pPr marL="640080" lvl="1" fontAlgn="auto">
              <a:spcAft>
                <a:spcPts val="0"/>
              </a:spcAft>
              <a:buClr>
                <a:schemeClr val="bg2"/>
              </a:buClr>
              <a:buFont typeface="Arial"/>
              <a:buChar char="•"/>
              <a:defRPr/>
            </a:pPr>
            <a:r>
              <a:rPr lang="en-US" dirty="0">
                <a:latin typeface="Calibri"/>
                <a:ea typeface="+mn-ea"/>
                <a:cs typeface="Calibri"/>
              </a:rPr>
              <a:t>Knowledge/Information</a:t>
            </a:r>
          </a:p>
          <a:p>
            <a:pPr marL="640080" lvl="1" fontAlgn="auto">
              <a:spcAft>
                <a:spcPts val="0"/>
              </a:spcAft>
              <a:buClr>
                <a:schemeClr val="bg2"/>
              </a:buClr>
              <a:buFont typeface="Arial"/>
              <a:buChar char="•"/>
              <a:defRPr/>
            </a:pPr>
            <a:r>
              <a:rPr lang="en-US" dirty="0">
                <a:latin typeface="Calibri"/>
                <a:ea typeface="+mn-ea"/>
                <a:cs typeface="Calibri"/>
              </a:rPr>
              <a:t>Practice</a:t>
            </a:r>
          </a:p>
          <a:p>
            <a:pPr marL="640080" lvl="1" fontAlgn="auto">
              <a:spcAft>
                <a:spcPts val="0"/>
              </a:spcAft>
              <a:buClr>
                <a:schemeClr val="bg2"/>
              </a:buClr>
              <a:buFont typeface="Arial"/>
              <a:buChar char="•"/>
              <a:defRPr/>
            </a:pPr>
            <a:r>
              <a:rPr lang="en-US" dirty="0">
                <a:latin typeface="Calibri"/>
                <a:ea typeface="+mn-ea"/>
                <a:cs typeface="Calibri"/>
              </a:rPr>
              <a:t>Aptitude (talent)</a:t>
            </a:r>
          </a:p>
          <a:p>
            <a:pPr marL="411480" lvl="1" indent="0" fontAlgn="auto">
              <a:spcAft>
                <a:spcPts val="0"/>
              </a:spcAft>
              <a:buClr>
                <a:schemeClr val="bg2"/>
              </a:buClr>
              <a:buNone/>
              <a:defRPr/>
            </a:pPr>
            <a:endParaRPr lang="en-US" dirty="0">
              <a:latin typeface="Calibri"/>
              <a:ea typeface="+mn-ea"/>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auto">
              <a:spcAft>
                <a:spcPts val="0"/>
              </a:spcAft>
              <a:buClr>
                <a:schemeClr val="bg2"/>
              </a:buClr>
              <a:buFont typeface="Wingdings" charset="2"/>
              <a:buChar char="§"/>
              <a:defRPr/>
            </a:pPr>
            <a:r>
              <a:rPr lang="en-US" dirty="0">
                <a:latin typeface="Calibri"/>
                <a:cs typeface="Calibri"/>
              </a:rPr>
              <a:t>Three essential skill categories needed by managers:</a:t>
            </a:r>
          </a:p>
          <a:p>
            <a:pPr marL="640080" lvl="1" fontAlgn="auto">
              <a:spcAft>
                <a:spcPts val="0"/>
              </a:spcAft>
              <a:buClr>
                <a:schemeClr val="bg2"/>
              </a:buClr>
              <a:buFont typeface="Arial"/>
              <a:buChar char="•"/>
              <a:defRPr/>
            </a:pPr>
            <a:r>
              <a:rPr lang="en-US" dirty="0">
                <a:latin typeface="Calibri"/>
                <a:cs typeface="Calibri"/>
              </a:rPr>
              <a:t>Technical</a:t>
            </a:r>
          </a:p>
          <a:p>
            <a:pPr marL="640080" lvl="1" fontAlgn="auto">
              <a:spcAft>
                <a:spcPts val="0"/>
              </a:spcAft>
              <a:buClr>
                <a:schemeClr val="bg2"/>
              </a:buClr>
              <a:buFont typeface="Arial"/>
              <a:buChar char="•"/>
              <a:defRPr/>
            </a:pPr>
            <a:r>
              <a:rPr lang="en-US" dirty="0">
                <a:latin typeface="Calibri"/>
                <a:cs typeface="Calibri"/>
              </a:rPr>
              <a:t>Human (Interpersonal &amp; communication)</a:t>
            </a:r>
          </a:p>
          <a:p>
            <a:pPr marL="640080" lvl="1" fontAlgn="auto">
              <a:spcAft>
                <a:spcPts val="0"/>
              </a:spcAft>
              <a:buClr>
                <a:schemeClr val="bg2"/>
              </a:buClr>
              <a:buFont typeface="Arial"/>
              <a:buChar char="•"/>
              <a:defRPr/>
            </a:pPr>
            <a:r>
              <a:rPr lang="en-US" dirty="0">
                <a:latin typeface="Calibri"/>
                <a:cs typeface="Calibri"/>
              </a:rPr>
              <a:t>Conceptual and decision</a:t>
            </a:r>
          </a:p>
          <a:p>
            <a:pPr marL="114300" indent="0">
              <a:buNone/>
            </a:pPr>
            <a:endParaRPr lang="en-US" dirty="0"/>
          </a:p>
        </p:txBody>
      </p:sp>
      <p:sp>
        <p:nvSpPr>
          <p:cNvPr id="6" name="Title 1"/>
          <p:cNvSpPr>
            <a:spLocks noGrp="1"/>
          </p:cNvSpPr>
          <p:nvPr>
            <p:ph type="title"/>
          </p:nvPr>
        </p:nvSpPr>
        <p:spPr>
          <a:xfrm>
            <a:off x="457200" y="274638"/>
            <a:ext cx="8297863" cy="1143000"/>
          </a:xfrm>
        </p:spPr>
        <p:txBody>
          <a:bodyPr/>
          <a:lstStyle/>
          <a:p>
            <a:pPr fontAlgn="auto">
              <a:spcAft>
                <a:spcPts val="0"/>
              </a:spcAft>
              <a:defRPr/>
            </a:pPr>
            <a:r>
              <a:rPr lang="en-US" dirty="0">
                <a:latin typeface="Calibri"/>
                <a:ea typeface="+mj-ea"/>
                <a:cs typeface="Calibri"/>
              </a:rPr>
              <a:t>Skills Needed by Managers</a:t>
            </a:r>
          </a:p>
        </p:txBody>
      </p:sp>
    </p:spTree>
    <p:extLst>
      <p:ext uri="{BB962C8B-B14F-4D97-AF65-F5344CB8AC3E}">
        <p14:creationId xmlns:p14="http://schemas.microsoft.com/office/powerpoint/2010/main" val="4203092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latin typeface="Calibri"/>
                <a:ea typeface="+mj-ea"/>
                <a:cs typeface="Calibri"/>
              </a:rPr>
              <a:t>Technical Skills</a:t>
            </a:r>
          </a:p>
        </p:txBody>
      </p:sp>
      <p:sp>
        <p:nvSpPr>
          <p:cNvPr id="13314" name="Content Placeholder 2"/>
          <p:cNvSpPr>
            <a:spLocks noGrp="1"/>
          </p:cNvSpPr>
          <p:nvPr>
            <p:ph idx="1"/>
          </p:nvPr>
        </p:nvSpPr>
        <p:spPr/>
        <p:txBody>
          <a:bodyPr/>
          <a:lstStyle/>
          <a:p>
            <a:r>
              <a:rPr lang="en-US" altLang="en-US" dirty="0">
                <a:latin typeface="Calibri" panose="020F0502020204030204" pitchFamily="34" charset="0"/>
                <a:cs typeface="Calibri" panose="020F0502020204030204" pitchFamily="34" charset="0"/>
              </a:rPr>
              <a:t>These are the skills that require a specialized knowledge of techniques, methods, procedures, and processes that accomplish the work of an organization</a:t>
            </a:r>
          </a:p>
          <a:p>
            <a:pPr marL="114300" indent="0">
              <a:buNone/>
            </a:pPr>
            <a:endParaRPr lang="en-US" altLang="en-US" dirty="0">
              <a:latin typeface="Calibri" panose="020F0502020204030204" pitchFamily="34" charset="0"/>
              <a:cs typeface="Calibri" panose="020F0502020204030204" pitchFamily="34" charset="0"/>
            </a:endParaRPr>
          </a:p>
          <a:p>
            <a:r>
              <a:rPr lang="en-US" altLang="en-US" dirty="0">
                <a:latin typeface="Calibri" panose="020F0502020204030204" pitchFamily="34" charset="0"/>
                <a:cs typeface="Calibri" panose="020F0502020204030204" pitchFamily="34" charset="0"/>
              </a:rPr>
              <a:t>Related to the production work of the organization</a:t>
            </a:r>
          </a:p>
          <a:p>
            <a:r>
              <a:rPr lang="en-US" altLang="en-US" dirty="0">
                <a:latin typeface="Calibri" panose="020F0502020204030204" pitchFamily="34" charset="0"/>
                <a:cs typeface="Calibri" panose="020F0502020204030204" pitchFamily="34" charset="0"/>
              </a:rPr>
              <a:t>Acquired through experience and/or education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technical skills</a:t>
            </a:r>
          </a:p>
        </p:txBody>
      </p:sp>
      <p:sp>
        <p:nvSpPr>
          <p:cNvPr id="3" name="Content Placeholder 2"/>
          <p:cNvSpPr>
            <a:spLocks noGrp="1"/>
          </p:cNvSpPr>
          <p:nvPr>
            <p:ph idx="1"/>
          </p:nvPr>
        </p:nvSpPr>
        <p:spPr/>
        <p:txBody>
          <a:bodyPr/>
          <a:lstStyle/>
          <a:p>
            <a:pPr lvl="1">
              <a:buClr>
                <a:schemeClr val="bg2"/>
              </a:buClr>
            </a:pPr>
            <a:r>
              <a:rPr lang="en-US" altLang="en-US" dirty="0">
                <a:latin typeface="Calibri" panose="020F0502020204030204" pitchFamily="34" charset="0"/>
                <a:cs typeface="Calibri" panose="020F0502020204030204" pitchFamily="34" charset="0"/>
              </a:rPr>
              <a:t>A clinical dietitian performing a nutritional assessment</a:t>
            </a:r>
          </a:p>
          <a:p>
            <a:pPr lvl="1">
              <a:buClr>
                <a:schemeClr val="bg2"/>
              </a:buClr>
            </a:pPr>
            <a:endParaRPr lang="en-US" altLang="en-US" dirty="0">
              <a:latin typeface="Calibri" panose="020F0502020204030204" pitchFamily="34" charset="0"/>
              <a:cs typeface="Calibri" panose="020F0502020204030204" pitchFamily="34" charset="0"/>
            </a:endParaRPr>
          </a:p>
          <a:p>
            <a:pPr lvl="1">
              <a:buClr>
                <a:schemeClr val="bg2"/>
              </a:buClr>
            </a:pPr>
            <a:r>
              <a:rPr lang="en-US" altLang="en-US" dirty="0">
                <a:latin typeface="Calibri" panose="020F0502020204030204" pitchFamily="34" charset="0"/>
                <a:cs typeface="Calibri" panose="020F0502020204030204" pitchFamily="34" charset="0"/>
              </a:rPr>
              <a:t>Clinical Nutrition Manager who supervises the Dietitian should be capable of performing a nutrition assessment but there would no need for the same level of proficiency</a:t>
            </a:r>
          </a:p>
        </p:txBody>
      </p:sp>
    </p:spTree>
    <p:extLst>
      <p:ext uri="{BB962C8B-B14F-4D97-AF65-F5344CB8AC3E}">
        <p14:creationId xmlns:p14="http://schemas.microsoft.com/office/powerpoint/2010/main" val="373317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latin typeface="Calibri"/>
                <a:ea typeface="+mj-ea"/>
                <a:cs typeface="Calibri"/>
              </a:rPr>
              <a:t>Human Skills</a:t>
            </a:r>
          </a:p>
        </p:txBody>
      </p:sp>
      <p:sp>
        <p:nvSpPr>
          <p:cNvPr id="14338" name="Content Placeholder 2"/>
          <p:cNvSpPr>
            <a:spLocks noGrp="1"/>
          </p:cNvSpPr>
          <p:nvPr>
            <p:ph idx="1"/>
          </p:nvPr>
        </p:nvSpPr>
        <p:spPr>
          <a:xfrm>
            <a:off x="301625" y="2616200"/>
            <a:ext cx="8059738" cy="2503488"/>
          </a:xfrm>
        </p:spPr>
        <p:txBody>
          <a:bodyPr/>
          <a:lstStyle/>
          <a:p>
            <a:pPr marL="114300" indent="0" algn="ctr">
              <a:buFont typeface="Wingdings" panose="05000000000000000000" pitchFamily="2" charset="2"/>
              <a:buNone/>
            </a:pPr>
            <a:r>
              <a:rPr lang="en-US" altLang="en-US" b="1">
                <a:latin typeface="Arial" panose="020B0604020202020204" pitchFamily="34" charset="0"/>
              </a:rPr>
              <a:t>“Knowledge of a particular field gets you in the door, but social intelligence gets you to the top.”</a:t>
            </a:r>
          </a:p>
          <a:p>
            <a:pPr marL="114300" indent="0" algn="r">
              <a:buFont typeface="Wingdings" panose="05000000000000000000" pitchFamily="2" charset="2"/>
              <a:buNone/>
            </a:pPr>
            <a:r>
              <a:rPr lang="en-US" altLang="en-US">
                <a:latin typeface="Calibri" panose="020F0502020204030204" pitchFamily="34" charset="0"/>
                <a:cs typeface="Calibri" panose="020F0502020204030204" pitchFamily="34" charset="0"/>
              </a:rPr>
              <a:t>Michael Morris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latin typeface="Calibri"/>
                <a:ea typeface="+mj-ea"/>
                <a:cs typeface="Calibri"/>
              </a:rPr>
              <a:t>Human Skills</a:t>
            </a:r>
          </a:p>
        </p:txBody>
      </p:sp>
      <p:sp>
        <p:nvSpPr>
          <p:cNvPr id="3" name="Content Placeholder 2"/>
          <p:cNvSpPr>
            <a:spLocks noGrp="1"/>
          </p:cNvSpPr>
          <p:nvPr>
            <p:ph idx="1"/>
          </p:nvPr>
        </p:nvSpPr>
        <p:spPr>
          <a:xfrm>
            <a:off x="260248" y="1600200"/>
            <a:ext cx="8059738" cy="4800600"/>
          </a:xfrm>
        </p:spPr>
        <p:txBody>
          <a:bodyPr rtlCol="0">
            <a:normAutofit lnSpcReduction="10000"/>
          </a:bodyPr>
          <a:lstStyle/>
          <a:p>
            <a:pPr fontAlgn="auto">
              <a:spcAft>
                <a:spcPts val="0"/>
              </a:spcAft>
              <a:buFont typeface="Wingdings" charset="2"/>
              <a:buChar char="§"/>
              <a:defRPr/>
            </a:pPr>
            <a:r>
              <a:rPr lang="en-US" dirty="0">
                <a:latin typeface="Calibri"/>
                <a:cs typeface="Calibri"/>
              </a:rPr>
              <a:t>Human skills are a combination of personal attributes, knowledge, and learned behavior</a:t>
            </a:r>
          </a:p>
          <a:p>
            <a:pPr fontAlgn="auto">
              <a:spcAft>
                <a:spcPts val="0"/>
              </a:spcAft>
              <a:buFont typeface="Wingdings" charset="2"/>
              <a:buChar char="§"/>
              <a:defRPr/>
            </a:pPr>
            <a:endParaRPr lang="en-US" dirty="0">
              <a:latin typeface="Calibri"/>
              <a:cs typeface="Calibri"/>
            </a:endParaRPr>
          </a:p>
          <a:p>
            <a:pPr fontAlgn="auto">
              <a:spcAft>
                <a:spcPts val="0"/>
              </a:spcAft>
              <a:buFont typeface="Wingdings" charset="2"/>
              <a:buChar char="§"/>
              <a:defRPr/>
            </a:pPr>
            <a:r>
              <a:rPr lang="en-US" dirty="0">
                <a:latin typeface="Calibri"/>
                <a:ea typeface="+mn-ea"/>
                <a:cs typeface="Calibri"/>
              </a:rPr>
              <a:t>Human skills are vital for any organization and they are a requirement for managers at all levels</a:t>
            </a:r>
          </a:p>
          <a:p>
            <a:pPr marL="114300" indent="0" fontAlgn="auto">
              <a:spcAft>
                <a:spcPts val="0"/>
              </a:spcAft>
              <a:buFont typeface="Wingdings" charset="2"/>
              <a:buNone/>
              <a:defRPr/>
            </a:pPr>
            <a:endParaRPr lang="en-US" dirty="0">
              <a:latin typeface="Calibri"/>
              <a:ea typeface="+mn-ea"/>
              <a:cs typeface="Calibri"/>
            </a:endParaRPr>
          </a:p>
          <a:p>
            <a:pPr lvl="1" fontAlgn="auto">
              <a:spcAft>
                <a:spcPts val="0"/>
              </a:spcAft>
              <a:buFont typeface="Wingdings" charset="2"/>
              <a:buChar char="§"/>
              <a:defRPr/>
            </a:pPr>
            <a:r>
              <a:rPr lang="en-US" dirty="0">
                <a:latin typeface="Calibri"/>
                <a:ea typeface="+mn-ea"/>
                <a:cs typeface="Calibri"/>
              </a:rPr>
              <a:t>Requires knowing the rules and regulations relative to working with employees</a:t>
            </a:r>
          </a:p>
          <a:p>
            <a:pPr lvl="1" fontAlgn="auto">
              <a:spcAft>
                <a:spcPts val="0"/>
              </a:spcAft>
              <a:buFont typeface="Wingdings" charset="2"/>
              <a:buChar char="§"/>
              <a:defRPr/>
            </a:pPr>
            <a:r>
              <a:rPr lang="en-US" dirty="0">
                <a:latin typeface="Calibri"/>
                <a:ea typeface="+mn-ea"/>
                <a:cs typeface="Calibri"/>
              </a:rPr>
              <a:t>Requires the ability to communicate with subordinates and those in authority</a:t>
            </a:r>
          </a:p>
          <a:p>
            <a:pPr fontAlgn="auto">
              <a:spcAft>
                <a:spcPts val="0"/>
              </a:spcAft>
              <a:buFont typeface="Wingdings" charset="2"/>
              <a:buChar char="§"/>
              <a:defRPr/>
            </a:pPr>
            <a:r>
              <a:rPr lang="en-US" dirty="0">
                <a:latin typeface="Calibri"/>
                <a:ea typeface="+mn-ea"/>
                <a:cs typeface="Calibri"/>
              </a:rPr>
              <a:t>Mainly needed by middle managers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latin typeface="Calibri"/>
                <a:ea typeface="+mj-ea"/>
                <a:cs typeface="Calibri"/>
              </a:rPr>
              <a:t>Human Skills</a:t>
            </a:r>
          </a:p>
        </p:txBody>
      </p:sp>
      <p:sp>
        <p:nvSpPr>
          <p:cNvPr id="16386" name="Content Placeholder 2"/>
          <p:cNvSpPr>
            <a:spLocks noGrp="1"/>
          </p:cNvSpPr>
          <p:nvPr>
            <p:ph idx="1"/>
          </p:nvPr>
        </p:nvSpPr>
        <p:spPr/>
        <p:txBody>
          <a:bodyPr/>
          <a:lstStyle/>
          <a:p>
            <a:r>
              <a:rPr lang="en-US" altLang="en-US">
                <a:latin typeface="Calibri" panose="020F0502020204030204" pitchFamily="34" charset="0"/>
                <a:cs typeface="Calibri" panose="020F0502020204030204" pitchFamily="34" charset="0"/>
              </a:rPr>
              <a:t>Some common human skills include:</a:t>
            </a:r>
          </a:p>
          <a:p>
            <a:pPr lvl="1">
              <a:buClr>
                <a:schemeClr val="bg2"/>
              </a:buClr>
            </a:pPr>
            <a:r>
              <a:rPr lang="en-US" altLang="en-US">
                <a:latin typeface="Calibri" panose="020F0502020204030204" pitchFamily="34" charset="0"/>
                <a:cs typeface="Calibri" panose="020F0502020204030204" pitchFamily="34" charset="0"/>
              </a:rPr>
              <a:t>Communication</a:t>
            </a:r>
          </a:p>
          <a:p>
            <a:pPr lvl="1">
              <a:buClr>
                <a:schemeClr val="bg2"/>
              </a:buClr>
            </a:pPr>
            <a:r>
              <a:rPr lang="en-US" altLang="en-US">
                <a:latin typeface="Calibri" panose="020F0502020204030204" pitchFamily="34" charset="0"/>
                <a:cs typeface="Calibri" panose="020F0502020204030204" pitchFamily="34" charset="0"/>
              </a:rPr>
              <a:t>Coaching</a:t>
            </a:r>
          </a:p>
          <a:p>
            <a:pPr lvl="1">
              <a:buClr>
                <a:schemeClr val="bg2"/>
              </a:buClr>
            </a:pPr>
            <a:r>
              <a:rPr lang="en-US" altLang="en-US">
                <a:latin typeface="Calibri" panose="020F0502020204030204" pitchFamily="34" charset="0"/>
                <a:cs typeface="Calibri" panose="020F0502020204030204" pitchFamily="34" charset="0"/>
              </a:rPr>
              <a:t>Mentoring</a:t>
            </a:r>
          </a:p>
          <a:p>
            <a:pPr lvl="1">
              <a:buClr>
                <a:schemeClr val="bg2"/>
              </a:buClr>
            </a:pPr>
            <a:r>
              <a:rPr lang="en-US" altLang="en-US">
                <a:latin typeface="Calibri" panose="020F0502020204030204" pitchFamily="34" charset="0"/>
                <a:cs typeface="Calibri" panose="020F0502020204030204" pitchFamily="34" charset="0"/>
              </a:rPr>
              <a:t>Managing conflict</a:t>
            </a:r>
          </a:p>
          <a:p>
            <a:pPr lvl="1">
              <a:buClr>
                <a:schemeClr val="bg2"/>
              </a:buClr>
            </a:pPr>
            <a:r>
              <a:rPr lang="en-US" altLang="en-US">
                <a:latin typeface="Calibri" panose="020F0502020204030204" pitchFamily="34" charset="0"/>
                <a:cs typeface="Calibri" panose="020F0502020204030204" pitchFamily="34" charset="0"/>
              </a:rPr>
              <a:t>Networking</a:t>
            </a:r>
          </a:p>
        </p:txBody>
      </p:sp>
      <p:pic>
        <p:nvPicPr>
          <p:cNvPr id="16387" name="Picture 3" descr="Unknow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65713" y="4179888"/>
            <a:ext cx="3263900"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latin typeface="Calibri"/>
                <a:ea typeface="+mj-ea"/>
                <a:cs typeface="Calibri"/>
              </a:rPr>
              <a:t>Conceptual Skills</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Wingdings" charset="2"/>
              <a:buChar char="§"/>
              <a:defRPr/>
            </a:pPr>
            <a:r>
              <a:rPr lang="en-US" dirty="0">
                <a:latin typeface="Calibri"/>
                <a:ea typeface="+mn-ea"/>
                <a:cs typeface="Calibri"/>
              </a:rPr>
              <a:t>Conceptual skills urges the manager or the leader to perform a certain number of activities based on thinking about the bigger picture beyond the technical aspects of the position</a:t>
            </a:r>
          </a:p>
          <a:p>
            <a:pPr marL="114300" indent="0" fontAlgn="auto">
              <a:spcAft>
                <a:spcPts val="0"/>
              </a:spcAft>
              <a:buNone/>
              <a:defRPr/>
            </a:pPr>
            <a:endParaRPr lang="en-US" dirty="0">
              <a:latin typeface="Calibri"/>
              <a:ea typeface="+mn-ea"/>
              <a:cs typeface="Calibri"/>
            </a:endParaRPr>
          </a:p>
          <a:p>
            <a:pPr fontAlgn="auto">
              <a:spcAft>
                <a:spcPts val="0"/>
              </a:spcAft>
              <a:buFont typeface="Wingdings" charset="2"/>
              <a:buChar char="§"/>
              <a:defRPr/>
            </a:pPr>
            <a:r>
              <a:rPr lang="en-US" dirty="0">
                <a:latin typeface="Calibri"/>
                <a:ea typeface="+mn-ea"/>
                <a:cs typeface="Calibri"/>
              </a:rPr>
              <a:t>More abstract ideas and concepts are involved</a:t>
            </a:r>
          </a:p>
          <a:p>
            <a:pPr marL="114300" indent="0" fontAlgn="auto">
              <a:spcAft>
                <a:spcPts val="0"/>
              </a:spcAft>
              <a:buFont typeface="Wingdings" charset="2"/>
              <a:buNone/>
              <a:defRPr/>
            </a:pPr>
            <a:endParaRPr lang="en-US" dirty="0">
              <a:latin typeface="Calibri"/>
              <a:ea typeface="+mn-ea"/>
              <a:cs typeface="Calibri"/>
            </a:endParaRPr>
          </a:p>
          <a:p>
            <a:pPr fontAlgn="auto">
              <a:spcAft>
                <a:spcPts val="0"/>
              </a:spcAft>
              <a:buFont typeface="Wingdings" charset="2"/>
              <a:buChar char="§"/>
              <a:defRPr/>
            </a:pPr>
            <a:r>
              <a:rPr lang="en-US" dirty="0">
                <a:latin typeface="Calibri"/>
                <a:ea typeface="+mn-ea"/>
                <a:cs typeface="Calibri"/>
              </a:rPr>
              <a:t>They are the skills required to: </a:t>
            </a:r>
          </a:p>
          <a:p>
            <a:pPr marL="640080" lvl="1" fontAlgn="auto">
              <a:spcAft>
                <a:spcPts val="0"/>
              </a:spcAft>
              <a:buClr>
                <a:schemeClr val="bg2"/>
              </a:buClr>
              <a:buFont typeface="Arial"/>
              <a:buChar char="•"/>
              <a:defRPr/>
            </a:pPr>
            <a:r>
              <a:rPr lang="en-US" dirty="0">
                <a:latin typeface="Calibri"/>
                <a:ea typeface="+mn-ea"/>
                <a:cs typeface="Calibri"/>
              </a:rPr>
              <a:t>Visualize the future</a:t>
            </a:r>
          </a:p>
          <a:p>
            <a:pPr marL="640080" lvl="1" fontAlgn="auto">
              <a:spcAft>
                <a:spcPts val="0"/>
              </a:spcAft>
              <a:buClr>
                <a:schemeClr val="bg2"/>
              </a:buClr>
              <a:buFont typeface="Arial"/>
              <a:buChar char="•"/>
              <a:defRPr/>
            </a:pPr>
            <a:r>
              <a:rPr lang="en-US" dirty="0">
                <a:latin typeface="Calibri"/>
                <a:ea typeface="+mn-ea"/>
                <a:cs typeface="Calibri"/>
              </a:rPr>
              <a:t>Plan and set goals</a:t>
            </a:r>
          </a:p>
          <a:p>
            <a:pPr marL="640080" lvl="1" fontAlgn="auto">
              <a:spcAft>
                <a:spcPts val="0"/>
              </a:spcAft>
              <a:buClr>
                <a:schemeClr val="bg2"/>
              </a:buClr>
              <a:buFont typeface="Arial"/>
              <a:buChar char="•"/>
              <a:defRPr/>
            </a:pPr>
            <a:r>
              <a:rPr lang="en-US" dirty="0">
                <a:latin typeface="Calibri"/>
                <a:ea typeface="+mn-ea"/>
                <a:cs typeface="Calibri"/>
              </a:rPr>
              <a:t>Provide direction in an organization</a:t>
            </a:r>
          </a:p>
          <a:p>
            <a:pPr marL="640080" lvl="1" fontAlgn="auto">
              <a:spcAft>
                <a:spcPts val="0"/>
              </a:spcAft>
              <a:buClr>
                <a:schemeClr val="bg2"/>
              </a:buClr>
              <a:buFont typeface="Arial"/>
              <a:buChar char="•"/>
              <a:defRPr/>
            </a:pPr>
            <a:r>
              <a:rPr lang="en-US" dirty="0">
                <a:latin typeface="Calibri"/>
                <a:ea typeface="+mn-ea"/>
                <a:cs typeface="Calibri"/>
              </a:rPr>
              <a:t>Model professional behavior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0C5E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latin typeface="Calibri"/>
                <a:ea typeface="+mj-ea"/>
                <a:cs typeface="Calibri"/>
              </a:rPr>
              <a:t>Definition of Management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Unknow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0378" y="3742274"/>
            <a:ext cx="3778744" cy="2881844"/>
          </a:xfrm>
          <a:prstGeom prst="rect">
            <a:avLst/>
          </a:prstGeom>
          <a:ln>
            <a:noFill/>
          </a:ln>
          <a:effectLst>
            <a:softEdge rad="112500"/>
          </a:effectLst>
        </p:spPr>
      </p:pic>
      <p:sp>
        <p:nvSpPr>
          <p:cNvPr id="2" name="Title 1"/>
          <p:cNvSpPr>
            <a:spLocks noGrp="1"/>
          </p:cNvSpPr>
          <p:nvPr>
            <p:ph type="title"/>
          </p:nvPr>
        </p:nvSpPr>
        <p:spPr/>
        <p:txBody>
          <a:bodyPr/>
          <a:lstStyle/>
          <a:p>
            <a:pPr fontAlgn="auto">
              <a:spcAft>
                <a:spcPts val="0"/>
              </a:spcAft>
              <a:defRPr/>
            </a:pPr>
            <a:r>
              <a:rPr lang="en-US" dirty="0">
                <a:latin typeface="Calibri"/>
                <a:ea typeface="+mj-ea"/>
                <a:cs typeface="Calibri"/>
              </a:rPr>
              <a:t>Conceptual Skills</a:t>
            </a:r>
          </a:p>
        </p:txBody>
      </p:sp>
      <p:sp>
        <p:nvSpPr>
          <p:cNvPr id="18435" name="Content Placeholder 2"/>
          <p:cNvSpPr>
            <a:spLocks noGrp="1"/>
          </p:cNvSpPr>
          <p:nvPr>
            <p:ph idx="1"/>
          </p:nvPr>
        </p:nvSpPr>
        <p:spPr/>
        <p:txBody>
          <a:bodyPr/>
          <a:lstStyle/>
          <a:p>
            <a:r>
              <a:rPr lang="en-US" altLang="en-US" dirty="0">
                <a:latin typeface="Calibri" panose="020F0502020204030204" pitchFamily="34" charset="0"/>
                <a:cs typeface="Calibri" panose="020F0502020204030204" pitchFamily="34" charset="0"/>
              </a:rPr>
              <a:t>Some common conceptual skills include:</a:t>
            </a:r>
          </a:p>
          <a:p>
            <a:pPr lvl="1">
              <a:buClr>
                <a:schemeClr val="bg2"/>
              </a:buClr>
            </a:pPr>
            <a:r>
              <a:rPr lang="en-US" altLang="en-US" dirty="0">
                <a:latin typeface="Calibri" panose="020F0502020204030204" pitchFamily="34" charset="0"/>
                <a:cs typeface="Calibri" panose="020F0502020204030204" pitchFamily="34" charset="0"/>
              </a:rPr>
              <a:t>Strategic planning (what will the company develop into?)</a:t>
            </a:r>
          </a:p>
          <a:p>
            <a:pPr lvl="1">
              <a:buClr>
                <a:schemeClr val="bg2"/>
              </a:buClr>
            </a:pPr>
            <a:r>
              <a:rPr lang="en-US" altLang="en-US" dirty="0">
                <a:latin typeface="Calibri" panose="020F0502020204030204" pitchFamily="34" charset="0"/>
                <a:cs typeface="Calibri" panose="020F0502020204030204" pitchFamily="34" charset="0"/>
              </a:rPr>
              <a:t>Goal setting (what objectives are expected)</a:t>
            </a:r>
          </a:p>
          <a:p>
            <a:pPr lvl="1">
              <a:buClr>
                <a:schemeClr val="bg2"/>
              </a:buClr>
            </a:pPr>
            <a:r>
              <a:rPr lang="en-US" altLang="en-US" dirty="0">
                <a:latin typeface="Calibri" panose="020F0502020204030204" pitchFamily="34" charset="0"/>
                <a:cs typeface="Calibri" panose="020F0502020204030204" pitchFamily="34" charset="0"/>
              </a:rPr>
              <a:t>Ethical conduct</a:t>
            </a:r>
          </a:p>
          <a:p>
            <a:pPr lvl="1">
              <a:buClr>
                <a:schemeClr val="bg2"/>
              </a:buClr>
            </a:pPr>
            <a:r>
              <a:rPr lang="en-US" altLang="en-US" dirty="0">
                <a:latin typeface="Calibri" panose="020F0502020204030204" pitchFamily="34" charset="0"/>
                <a:cs typeface="Calibri" panose="020F0502020204030204" pitchFamily="34" charset="0"/>
              </a:rPr>
              <a:t>Managing change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83600" cy="1143000"/>
          </a:xfrm>
        </p:spPr>
        <p:txBody>
          <a:bodyPr/>
          <a:lstStyle/>
          <a:p>
            <a:pPr fontAlgn="auto">
              <a:spcAft>
                <a:spcPts val="0"/>
              </a:spcAft>
              <a:defRPr/>
            </a:pPr>
            <a:r>
              <a:rPr lang="en-US" dirty="0">
                <a:latin typeface="Calibri"/>
                <a:ea typeface="+mj-ea"/>
                <a:cs typeface="Calibri"/>
              </a:rPr>
              <a:t>Skills Needed by Managers</a:t>
            </a:r>
          </a:p>
        </p:txBody>
      </p:sp>
      <p:sp>
        <p:nvSpPr>
          <p:cNvPr id="4" name="Up Arrow 3"/>
          <p:cNvSpPr>
            <a:spLocks noChangeArrowheads="1"/>
          </p:cNvSpPr>
          <p:nvPr/>
        </p:nvSpPr>
        <p:spPr bwMode="auto">
          <a:xfrm>
            <a:off x="2370138" y="2336800"/>
            <a:ext cx="1000125" cy="3708400"/>
          </a:xfrm>
          <a:prstGeom prst="upArrow">
            <a:avLst>
              <a:gd name="adj1" fmla="val 50000"/>
              <a:gd name="adj2" fmla="val 49954"/>
            </a:avLst>
          </a:prstGeom>
          <a:solidFill>
            <a:schemeClr val="accent1"/>
          </a:solidFill>
          <a:ln w="12700">
            <a:solidFill>
              <a:srgbClr val="886ECE"/>
            </a:solidFill>
            <a:miter lim="800000"/>
            <a:headEnd/>
            <a:tailEnd/>
          </a:ln>
          <a:effectLst>
            <a:outerShdw blurRad="50800" dist="25400" algn="bl" rotWithShape="0">
              <a:srgbClr val="808080">
                <a:alpha val="59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5" name="Rectangle 4"/>
          <p:cNvSpPr>
            <a:spLocks noChangeArrowheads="1"/>
          </p:cNvSpPr>
          <p:nvPr/>
        </p:nvSpPr>
        <p:spPr bwMode="auto">
          <a:xfrm>
            <a:off x="982663" y="1912938"/>
            <a:ext cx="3825875" cy="423862"/>
          </a:xfrm>
          <a:prstGeom prst="rect">
            <a:avLst/>
          </a:prstGeom>
          <a:noFill/>
          <a:ln>
            <a:noFill/>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p>
            <a:pPr algn="ctr" fontAlgn="auto">
              <a:spcBef>
                <a:spcPts val="0"/>
              </a:spcBef>
              <a:spcAft>
                <a:spcPts val="0"/>
              </a:spcAft>
              <a:defRPr/>
            </a:pPr>
            <a:r>
              <a:rPr lang="en-US" dirty="0">
                <a:solidFill>
                  <a:srgbClr val="FF0000"/>
                </a:solidFill>
                <a:latin typeface="+mn-lt"/>
                <a:ea typeface="+mn-ea"/>
              </a:rPr>
              <a:t>HIGH MANAGEMENT RANK</a:t>
            </a:r>
          </a:p>
        </p:txBody>
      </p:sp>
      <p:sp>
        <p:nvSpPr>
          <p:cNvPr id="6" name="Rectangle 5"/>
          <p:cNvSpPr>
            <a:spLocks noChangeArrowheads="1"/>
          </p:cNvSpPr>
          <p:nvPr/>
        </p:nvSpPr>
        <p:spPr bwMode="auto">
          <a:xfrm>
            <a:off x="152400" y="2895600"/>
            <a:ext cx="2049463" cy="423863"/>
          </a:xfrm>
          <a:prstGeom prst="rect">
            <a:avLst/>
          </a:prstGeom>
          <a:noFill/>
          <a:ln w="12700">
            <a:solidFill>
              <a:schemeClr val="accent1"/>
            </a:solidFill>
            <a:miter lim="800000"/>
            <a:headEnd/>
            <a:tailEnd/>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r>
              <a:rPr lang="en-US" dirty="0">
                <a:latin typeface="+mn-lt"/>
                <a:ea typeface="+mn-ea"/>
              </a:rPr>
              <a:t>Conceptual skills</a:t>
            </a:r>
          </a:p>
        </p:txBody>
      </p:sp>
      <p:sp>
        <p:nvSpPr>
          <p:cNvPr id="7" name="Rectangle 6"/>
          <p:cNvSpPr>
            <a:spLocks noChangeArrowheads="1"/>
          </p:cNvSpPr>
          <p:nvPr/>
        </p:nvSpPr>
        <p:spPr bwMode="auto">
          <a:xfrm>
            <a:off x="152400" y="5554663"/>
            <a:ext cx="2049463" cy="422275"/>
          </a:xfrm>
          <a:prstGeom prst="rect">
            <a:avLst/>
          </a:prstGeom>
          <a:noFill/>
          <a:ln w="12700">
            <a:solidFill>
              <a:schemeClr val="accent1"/>
            </a:solidFill>
            <a:miter lim="800000"/>
            <a:headEnd/>
            <a:tailEnd/>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r>
              <a:rPr lang="en-US" dirty="0">
                <a:latin typeface="+mn-lt"/>
                <a:ea typeface="+mn-ea"/>
              </a:rPr>
              <a:t>Technical skills</a:t>
            </a:r>
          </a:p>
        </p:txBody>
      </p:sp>
      <p:sp>
        <p:nvSpPr>
          <p:cNvPr id="8" name="Rectangle 7"/>
          <p:cNvSpPr>
            <a:spLocks noChangeArrowheads="1"/>
          </p:cNvSpPr>
          <p:nvPr/>
        </p:nvSpPr>
        <p:spPr bwMode="auto">
          <a:xfrm>
            <a:off x="152400" y="4216400"/>
            <a:ext cx="2049463" cy="423863"/>
          </a:xfrm>
          <a:prstGeom prst="rect">
            <a:avLst/>
          </a:prstGeom>
          <a:noFill/>
          <a:ln w="12700">
            <a:solidFill>
              <a:schemeClr val="accent1"/>
            </a:solidFill>
            <a:miter lim="800000"/>
            <a:headEnd/>
            <a:tailEnd/>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r>
              <a:rPr lang="en-US" dirty="0">
                <a:latin typeface="+mn-lt"/>
                <a:ea typeface="+mn-ea"/>
              </a:rPr>
              <a:t>Human skills</a:t>
            </a:r>
          </a:p>
        </p:txBody>
      </p:sp>
      <p:sp>
        <p:nvSpPr>
          <p:cNvPr id="9" name="Rectangle 8"/>
          <p:cNvSpPr>
            <a:spLocks noChangeArrowheads="1"/>
          </p:cNvSpPr>
          <p:nvPr/>
        </p:nvSpPr>
        <p:spPr bwMode="auto">
          <a:xfrm>
            <a:off x="3403600" y="5554663"/>
            <a:ext cx="4894263" cy="422275"/>
          </a:xfrm>
          <a:prstGeom prst="rect">
            <a:avLst/>
          </a:prstGeom>
          <a:noFill/>
          <a:ln w="12700">
            <a:solidFill>
              <a:schemeClr val="accent1"/>
            </a:solidFill>
            <a:miter lim="800000"/>
            <a:headEnd/>
            <a:tailEnd/>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r>
              <a:rPr lang="en-US" dirty="0">
                <a:latin typeface="+mn-lt"/>
                <a:ea typeface="+mn-ea"/>
              </a:rPr>
              <a:t>Skills needed to do actual production of work</a:t>
            </a:r>
          </a:p>
        </p:txBody>
      </p:sp>
      <p:cxnSp>
        <p:nvCxnSpPr>
          <p:cNvPr id="11" name="Straight Arrow Connector 10"/>
          <p:cNvCxnSpPr>
            <a:stCxn id="7" idx="3"/>
            <a:endCxn id="9" idx="1"/>
          </p:cNvCxnSpPr>
          <p:nvPr/>
        </p:nvCxnSpPr>
        <p:spPr>
          <a:xfrm>
            <a:off x="2201863" y="5765800"/>
            <a:ext cx="1201737" cy="0"/>
          </a:xfrm>
          <a:prstGeom prst="straightConnector1">
            <a:avLst/>
          </a:prstGeom>
          <a:ln w="38100" cmpd="sng">
            <a:solidFill>
              <a:srgbClr val="FF0000"/>
            </a:solidFill>
            <a:prstDash val="lgDash"/>
            <a:tailEnd type="arrow"/>
          </a:ln>
        </p:spPr>
        <p:style>
          <a:lnRef idx="2">
            <a:schemeClr val="accent1"/>
          </a:lnRef>
          <a:fillRef idx="0">
            <a:schemeClr val="accent1"/>
          </a:fillRef>
          <a:effectRef idx="1">
            <a:schemeClr val="accent1"/>
          </a:effectRef>
          <a:fontRef idx="minor">
            <a:schemeClr val="tx1"/>
          </a:fontRef>
        </p:style>
      </p:cxnSp>
      <p:sp>
        <p:nvSpPr>
          <p:cNvPr id="12" name="Rectangle 11"/>
          <p:cNvSpPr>
            <a:spLocks noChangeArrowheads="1"/>
          </p:cNvSpPr>
          <p:nvPr/>
        </p:nvSpPr>
        <p:spPr bwMode="auto">
          <a:xfrm>
            <a:off x="3403600" y="4165600"/>
            <a:ext cx="4894263" cy="592138"/>
          </a:xfrm>
          <a:prstGeom prst="rect">
            <a:avLst/>
          </a:prstGeom>
          <a:noFill/>
          <a:ln w="12700">
            <a:solidFill>
              <a:schemeClr val="accent1"/>
            </a:solidFill>
            <a:miter lim="800000"/>
            <a:headEnd/>
            <a:tailEnd/>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r>
              <a:rPr lang="en-US" dirty="0">
                <a:latin typeface="+mn-lt"/>
                <a:ea typeface="+mn-ea"/>
              </a:rPr>
              <a:t>Skills needed to communicate with subordinates and those in authority</a:t>
            </a:r>
          </a:p>
        </p:txBody>
      </p:sp>
      <p:cxnSp>
        <p:nvCxnSpPr>
          <p:cNvPr id="13" name="Straight Arrow Connector 12"/>
          <p:cNvCxnSpPr>
            <a:stCxn id="8" idx="3"/>
            <a:endCxn id="12" idx="1"/>
          </p:cNvCxnSpPr>
          <p:nvPr/>
        </p:nvCxnSpPr>
        <p:spPr>
          <a:xfrm>
            <a:off x="2201863" y="4427538"/>
            <a:ext cx="1201737" cy="34925"/>
          </a:xfrm>
          <a:prstGeom prst="straightConnector1">
            <a:avLst/>
          </a:prstGeom>
          <a:ln w="38100" cmpd="sng">
            <a:solidFill>
              <a:srgbClr val="FF0000"/>
            </a:solidFill>
            <a:prstDash val="lgDash"/>
            <a:tailEnd type="arrow"/>
          </a:ln>
        </p:spPr>
        <p:style>
          <a:lnRef idx="2">
            <a:schemeClr val="accent1"/>
          </a:lnRef>
          <a:fillRef idx="0">
            <a:schemeClr val="accent1"/>
          </a:fillRef>
          <a:effectRef idx="1">
            <a:schemeClr val="accent1"/>
          </a:effectRef>
          <a:fontRef idx="minor">
            <a:schemeClr val="tx1"/>
          </a:fontRef>
        </p:style>
      </p:cxnSp>
      <p:sp>
        <p:nvSpPr>
          <p:cNvPr id="17" name="Rectangle 16"/>
          <p:cNvSpPr>
            <a:spLocks noChangeArrowheads="1"/>
          </p:cNvSpPr>
          <p:nvPr/>
        </p:nvSpPr>
        <p:spPr bwMode="auto">
          <a:xfrm>
            <a:off x="3370263" y="2794000"/>
            <a:ext cx="4892675" cy="660400"/>
          </a:xfrm>
          <a:prstGeom prst="rect">
            <a:avLst/>
          </a:prstGeom>
          <a:noFill/>
          <a:ln w="12700">
            <a:solidFill>
              <a:schemeClr val="accent1"/>
            </a:solidFill>
            <a:miter lim="800000"/>
            <a:headEnd/>
            <a:tailEnd/>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r>
              <a:rPr lang="en-US" dirty="0">
                <a:latin typeface="+mn-lt"/>
                <a:ea typeface="+mn-ea"/>
              </a:rPr>
              <a:t>Skills needed to assess and look beyond the actual. Focus on the global picture. </a:t>
            </a:r>
          </a:p>
        </p:txBody>
      </p:sp>
      <p:cxnSp>
        <p:nvCxnSpPr>
          <p:cNvPr id="18" name="Straight Arrow Connector 17"/>
          <p:cNvCxnSpPr>
            <a:stCxn id="6" idx="3"/>
            <a:endCxn id="17" idx="1"/>
          </p:cNvCxnSpPr>
          <p:nvPr/>
        </p:nvCxnSpPr>
        <p:spPr>
          <a:xfrm>
            <a:off x="2201863" y="3106738"/>
            <a:ext cx="1168400" cy="17462"/>
          </a:xfrm>
          <a:prstGeom prst="straightConnector1">
            <a:avLst/>
          </a:prstGeom>
          <a:ln w="38100" cmpd="sng">
            <a:solidFill>
              <a:srgbClr val="FF0000"/>
            </a:solidFill>
            <a:prstDash val="lgDash"/>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6749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975"/>
            <a:ext cx="8483600" cy="1143000"/>
          </a:xfrm>
        </p:spPr>
        <p:txBody>
          <a:bodyPr/>
          <a:lstStyle/>
          <a:p>
            <a:pPr fontAlgn="auto">
              <a:spcAft>
                <a:spcPts val="0"/>
              </a:spcAft>
              <a:defRPr/>
            </a:pPr>
            <a:r>
              <a:rPr lang="en-US" dirty="0">
                <a:latin typeface="Calibri"/>
                <a:ea typeface="+mj-ea"/>
                <a:cs typeface="Calibri"/>
              </a:rPr>
              <a:t>Skills Needed by Managers</a:t>
            </a:r>
          </a:p>
        </p:txBody>
      </p:sp>
      <p:sp>
        <p:nvSpPr>
          <p:cNvPr id="16" name="Rectangle 15"/>
          <p:cNvSpPr>
            <a:spLocks noChangeArrowheads="1"/>
          </p:cNvSpPr>
          <p:nvPr/>
        </p:nvSpPr>
        <p:spPr bwMode="auto">
          <a:xfrm>
            <a:off x="2166938" y="1625600"/>
            <a:ext cx="4302125" cy="4335463"/>
          </a:xfrm>
          <a:prstGeom prst="rect">
            <a:avLst/>
          </a:prstGeom>
          <a:solidFill>
            <a:srgbClr val="C5A6E8"/>
          </a:solidFill>
          <a:ln w="12700">
            <a:solidFill>
              <a:srgbClr val="C0A1E4"/>
            </a:solidFill>
            <a:miter lim="800000"/>
            <a:headEnd/>
            <a:tailEnd/>
          </a:ln>
          <a:effectLst>
            <a:outerShdw blurRad="50800" dist="25400" algn="bl" rotWithShape="0">
              <a:srgbClr val="808080">
                <a:alpha val="59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cxnSp>
        <p:nvCxnSpPr>
          <p:cNvPr id="20" name="Straight Connector 19"/>
          <p:cNvCxnSpPr/>
          <p:nvPr/>
        </p:nvCxnSpPr>
        <p:spPr>
          <a:xfrm>
            <a:off x="2166938" y="2743200"/>
            <a:ext cx="4302125" cy="0"/>
          </a:xfrm>
          <a:prstGeom prst="line">
            <a:avLst/>
          </a:prstGeom>
          <a:ln w="3175" cmpd="sng">
            <a:solidFill>
              <a:srgbClr val="FF0000"/>
            </a:solidFill>
            <a:prstDash val="dot"/>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16" idx="1"/>
            <a:endCxn id="16" idx="3"/>
          </p:cNvCxnSpPr>
          <p:nvPr/>
        </p:nvCxnSpPr>
        <p:spPr>
          <a:xfrm>
            <a:off x="2166938" y="3792538"/>
            <a:ext cx="4302125" cy="0"/>
          </a:xfrm>
          <a:prstGeom prst="line">
            <a:avLst/>
          </a:prstGeom>
          <a:ln w="3175" cmpd="sng">
            <a:solidFill>
              <a:srgbClr val="FF0000"/>
            </a:solidFill>
            <a:prstDash val="dot"/>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2166938" y="4843463"/>
            <a:ext cx="4302125" cy="0"/>
          </a:xfrm>
          <a:prstGeom prst="line">
            <a:avLst/>
          </a:prstGeom>
          <a:ln w="3175" cmpd="sng">
            <a:solidFill>
              <a:srgbClr val="FF0000"/>
            </a:solidFill>
            <a:prstDash val="dot"/>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16" idx="0"/>
          </p:cNvCxnSpPr>
          <p:nvPr/>
        </p:nvCxnSpPr>
        <p:spPr>
          <a:xfrm>
            <a:off x="4318000" y="1625600"/>
            <a:ext cx="1693863" cy="4335463"/>
          </a:xfrm>
          <a:prstGeom prst="line">
            <a:avLst/>
          </a:prstGeom>
          <a:ln w="38100" cmpd="sng">
            <a:solidFill>
              <a:schemeClr val="tx1"/>
            </a:solidFill>
            <a:prstDash val="lgDash"/>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endCxn id="16" idx="2"/>
          </p:cNvCxnSpPr>
          <p:nvPr/>
        </p:nvCxnSpPr>
        <p:spPr>
          <a:xfrm>
            <a:off x="2674938" y="1625600"/>
            <a:ext cx="1643062" cy="4335463"/>
          </a:xfrm>
          <a:prstGeom prst="line">
            <a:avLst/>
          </a:prstGeom>
          <a:ln w="38100" cmpd="sng">
            <a:solidFill>
              <a:schemeClr val="tx1"/>
            </a:solidFill>
            <a:prstDash val="lgDash"/>
          </a:ln>
        </p:spPr>
        <p:style>
          <a:lnRef idx="2">
            <a:schemeClr val="accent1"/>
          </a:lnRef>
          <a:fillRef idx="0">
            <a:schemeClr val="accent1"/>
          </a:fillRef>
          <a:effectRef idx="1">
            <a:schemeClr val="accent1"/>
          </a:effectRef>
          <a:fontRef idx="minor">
            <a:schemeClr val="tx1"/>
          </a:fontRef>
        </p:style>
      </p:cxnSp>
      <p:sp>
        <p:nvSpPr>
          <p:cNvPr id="52" name="Rectangle 51"/>
          <p:cNvSpPr>
            <a:spLocks noChangeArrowheads="1"/>
          </p:cNvSpPr>
          <p:nvPr/>
        </p:nvSpPr>
        <p:spPr bwMode="auto">
          <a:xfrm>
            <a:off x="152400" y="1760538"/>
            <a:ext cx="1727200" cy="779462"/>
          </a:xfrm>
          <a:prstGeom prst="rect">
            <a:avLst/>
          </a:prstGeom>
          <a:noFill/>
          <a:ln w="12700">
            <a:solidFill>
              <a:schemeClr val="accent1"/>
            </a:solidFill>
            <a:miter lim="800000"/>
            <a:headEnd/>
            <a:tailEnd/>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r>
              <a:rPr lang="en-US" dirty="0">
                <a:latin typeface="+mn-lt"/>
                <a:ea typeface="+mn-ea"/>
              </a:rPr>
              <a:t>Top Managers</a:t>
            </a:r>
          </a:p>
        </p:txBody>
      </p:sp>
      <p:sp>
        <p:nvSpPr>
          <p:cNvPr id="53" name="Rectangle 52"/>
          <p:cNvSpPr>
            <a:spLocks noChangeArrowheads="1"/>
          </p:cNvSpPr>
          <p:nvPr/>
        </p:nvSpPr>
        <p:spPr bwMode="auto">
          <a:xfrm>
            <a:off x="169863" y="2827338"/>
            <a:ext cx="1727200" cy="779462"/>
          </a:xfrm>
          <a:prstGeom prst="rect">
            <a:avLst/>
          </a:prstGeom>
          <a:noFill/>
          <a:ln w="12700">
            <a:solidFill>
              <a:schemeClr val="accent1"/>
            </a:solidFill>
            <a:miter lim="800000"/>
            <a:headEnd/>
            <a:tailEnd/>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r>
              <a:rPr lang="en-US" dirty="0">
                <a:latin typeface="+mn-lt"/>
                <a:ea typeface="+mn-ea"/>
              </a:rPr>
              <a:t>Middle Managers</a:t>
            </a:r>
          </a:p>
        </p:txBody>
      </p:sp>
      <p:sp>
        <p:nvSpPr>
          <p:cNvPr id="54" name="Rectangle 53"/>
          <p:cNvSpPr>
            <a:spLocks noChangeArrowheads="1"/>
          </p:cNvSpPr>
          <p:nvPr/>
        </p:nvSpPr>
        <p:spPr bwMode="auto">
          <a:xfrm>
            <a:off x="185738" y="3894138"/>
            <a:ext cx="1727200" cy="779462"/>
          </a:xfrm>
          <a:prstGeom prst="rect">
            <a:avLst/>
          </a:prstGeom>
          <a:noFill/>
          <a:ln w="12700">
            <a:solidFill>
              <a:schemeClr val="accent1"/>
            </a:solidFill>
            <a:miter lim="800000"/>
            <a:headEnd/>
            <a:tailEnd/>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r>
              <a:rPr lang="en-US" dirty="0">
                <a:latin typeface="+mn-lt"/>
                <a:ea typeface="+mn-ea"/>
              </a:rPr>
              <a:t>Supervisors</a:t>
            </a:r>
          </a:p>
        </p:txBody>
      </p:sp>
      <p:sp>
        <p:nvSpPr>
          <p:cNvPr id="55" name="Rectangle 54"/>
          <p:cNvSpPr>
            <a:spLocks noChangeArrowheads="1"/>
          </p:cNvSpPr>
          <p:nvPr/>
        </p:nvSpPr>
        <p:spPr bwMode="auto">
          <a:xfrm>
            <a:off x="203200" y="4995863"/>
            <a:ext cx="1727200" cy="777875"/>
          </a:xfrm>
          <a:prstGeom prst="rect">
            <a:avLst/>
          </a:prstGeom>
          <a:noFill/>
          <a:ln w="12700">
            <a:solidFill>
              <a:schemeClr val="accent1"/>
            </a:solidFill>
            <a:miter lim="800000"/>
            <a:headEnd/>
            <a:tailEnd/>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r>
              <a:rPr lang="en-US" dirty="0">
                <a:latin typeface="+mn-lt"/>
                <a:ea typeface="+mn-ea"/>
              </a:rPr>
              <a:t>Employees</a:t>
            </a:r>
          </a:p>
        </p:txBody>
      </p:sp>
      <p:sp>
        <p:nvSpPr>
          <p:cNvPr id="56" name="Rectangle 55"/>
          <p:cNvSpPr>
            <a:spLocks noChangeArrowheads="1"/>
          </p:cNvSpPr>
          <p:nvPr/>
        </p:nvSpPr>
        <p:spPr bwMode="auto">
          <a:xfrm>
            <a:off x="2100263" y="5181600"/>
            <a:ext cx="2047875" cy="423863"/>
          </a:xfrm>
          <a:prstGeom prst="rect">
            <a:avLst/>
          </a:prstGeom>
          <a:noFill/>
          <a:ln>
            <a:noFill/>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p>
            <a:pPr algn="ctr" fontAlgn="auto">
              <a:spcBef>
                <a:spcPts val="0"/>
              </a:spcBef>
              <a:spcAft>
                <a:spcPts val="0"/>
              </a:spcAft>
              <a:defRPr/>
            </a:pPr>
            <a:r>
              <a:rPr lang="en-US" dirty="0">
                <a:latin typeface="+mn-lt"/>
                <a:ea typeface="+mn-ea"/>
              </a:rPr>
              <a:t>Technical skills</a:t>
            </a:r>
          </a:p>
        </p:txBody>
      </p:sp>
      <p:sp>
        <p:nvSpPr>
          <p:cNvPr id="57" name="Rectangle 56"/>
          <p:cNvSpPr>
            <a:spLocks noChangeArrowheads="1"/>
          </p:cNvSpPr>
          <p:nvPr/>
        </p:nvSpPr>
        <p:spPr bwMode="auto">
          <a:xfrm>
            <a:off x="3259138" y="3251200"/>
            <a:ext cx="2049462" cy="779463"/>
          </a:xfrm>
          <a:prstGeom prst="rect">
            <a:avLst/>
          </a:prstGeom>
          <a:noFill/>
          <a:ln>
            <a:noFill/>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p>
            <a:pPr algn="ctr" fontAlgn="auto">
              <a:spcBef>
                <a:spcPts val="0"/>
              </a:spcBef>
              <a:spcAft>
                <a:spcPts val="0"/>
              </a:spcAft>
              <a:defRPr/>
            </a:pPr>
            <a:r>
              <a:rPr lang="en-US" dirty="0">
                <a:latin typeface="+mn-lt"/>
                <a:ea typeface="+mn-ea"/>
              </a:rPr>
              <a:t>Human </a:t>
            </a:r>
          </a:p>
          <a:p>
            <a:pPr algn="ctr" fontAlgn="auto">
              <a:spcBef>
                <a:spcPts val="0"/>
              </a:spcBef>
              <a:spcAft>
                <a:spcPts val="0"/>
              </a:spcAft>
              <a:defRPr/>
            </a:pPr>
            <a:r>
              <a:rPr lang="en-US" dirty="0">
                <a:latin typeface="+mn-lt"/>
                <a:ea typeface="+mn-ea"/>
              </a:rPr>
              <a:t>Relations </a:t>
            </a:r>
          </a:p>
          <a:p>
            <a:pPr algn="ctr" fontAlgn="auto">
              <a:spcBef>
                <a:spcPts val="0"/>
              </a:spcBef>
              <a:spcAft>
                <a:spcPts val="0"/>
              </a:spcAft>
              <a:defRPr/>
            </a:pPr>
            <a:r>
              <a:rPr lang="en-US" dirty="0">
                <a:latin typeface="+mn-lt"/>
                <a:ea typeface="+mn-ea"/>
              </a:rPr>
              <a:t>skills</a:t>
            </a:r>
          </a:p>
        </p:txBody>
      </p:sp>
      <p:sp>
        <p:nvSpPr>
          <p:cNvPr id="59" name="Rectangle 58"/>
          <p:cNvSpPr>
            <a:spLocks noChangeArrowheads="1"/>
          </p:cNvSpPr>
          <p:nvPr/>
        </p:nvSpPr>
        <p:spPr bwMode="auto">
          <a:xfrm>
            <a:off x="4775200" y="1947863"/>
            <a:ext cx="1693863" cy="592137"/>
          </a:xfrm>
          <a:prstGeom prst="rect">
            <a:avLst/>
          </a:prstGeom>
          <a:noFill/>
          <a:ln>
            <a:noFill/>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p>
            <a:pPr algn="ctr" fontAlgn="auto">
              <a:spcBef>
                <a:spcPts val="0"/>
              </a:spcBef>
              <a:spcAft>
                <a:spcPts val="0"/>
              </a:spcAft>
              <a:defRPr/>
            </a:pPr>
            <a:r>
              <a:rPr lang="en-US" dirty="0">
                <a:latin typeface="+mn-lt"/>
                <a:ea typeface="+mn-ea"/>
              </a:rPr>
              <a:t>Conceptual skills</a:t>
            </a:r>
          </a:p>
        </p:txBody>
      </p:sp>
    </p:spTree>
    <p:extLst>
      <p:ext uri="{BB962C8B-B14F-4D97-AF65-F5344CB8AC3E}">
        <p14:creationId xmlns:p14="http://schemas.microsoft.com/office/powerpoint/2010/main" val="4224797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D0C5E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latin typeface="Calibri"/>
                <a:ea typeface="+mj-ea"/>
                <a:cs typeface="Calibri"/>
              </a:rPr>
              <a:t>Management Functions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latin typeface="Calibri"/>
                <a:ea typeface="+mj-ea"/>
                <a:cs typeface="Calibri"/>
              </a:rPr>
              <a:t>Management Functions</a:t>
            </a:r>
          </a:p>
        </p:txBody>
      </p:sp>
      <p:sp>
        <p:nvSpPr>
          <p:cNvPr id="3" name="Content Placeholder 2"/>
          <p:cNvSpPr>
            <a:spLocks noGrp="1"/>
          </p:cNvSpPr>
          <p:nvPr>
            <p:ph idx="1"/>
          </p:nvPr>
        </p:nvSpPr>
        <p:spPr/>
        <p:txBody>
          <a:bodyPr rtlCol="0">
            <a:normAutofit/>
          </a:bodyPr>
          <a:lstStyle/>
          <a:p>
            <a:pPr fontAlgn="auto">
              <a:spcAft>
                <a:spcPts val="0"/>
              </a:spcAft>
              <a:buFont typeface="Wingdings" charset="2"/>
              <a:buChar char="§"/>
              <a:defRPr/>
            </a:pPr>
            <a:r>
              <a:rPr lang="en-US" dirty="0">
                <a:latin typeface="Calibri"/>
                <a:ea typeface="+mn-ea"/>
                <a:cs typeface="Calibri"/>
              </a:rPr>
              <a:t>There are four fundamental functions of management</a:t>
            </a:r>
          </a:p>
          <a:p>
            <a:pPr marL="640080" lvl="1" fontAlgn="auto">
              <a:spcAft>
                <a:spcPts val="0"/>
              </a:spcAft>
              <a:buClr>
                <a:schemeClr val="bg2"/>
              </a:buClr>
              <a:buFont typeface="Arial"/>
              <a:buChar char="•"/>
              <a:defRPr/>
            </a:pPr>
            <a:r>
              <a:rPr lang="en-US" sz="2800" dirty="0">
                <a:latin typeface="Calibri"/>
                <a:ea typeface="+mn-ea"/>
                <a:cs typeface="Calibri"/>
              </a:rPr>
              <a:t>Planning</a:t>
            </a:r>
          </a:p>
          <a:p>
            <a:pPr marL="640080" lvl="1" fontAlgn="auto">
              <a:spcAft>
                <a:spcPts val="0"/>
              </a:spcAft>
              <a:buClr>
                <a:schemeClr val="bg2"/>
              </a:buClr>
              <a:buFont typeface="Arial"/>
              <a:buChar char="•"/>
              <a:defRPr/>
            </a:pPr>
            <a:r>
              <a:rPr lang="en-US" sz="2800" dirty="0">
                <a:latin typeface="Calibri"/>
                <a:ea typeface="+mn-ea"/>
                <a:cs typeface="Calibri"/>
              </a:rPr>
              <a:t>Organizing</a:t>
            </a:r>
          </a:p>
          <a:p>
            <a:pPr marL="640080" lvl="1" fontAlgn="auto">
              <a:spcAft>
                <a:spcPts val="0"/>
              </a:spcAft>
              <a:buClr>
                <a:schemeClr val="bg2"/>
              </a:buClr>
              <a:buFont typeface="Arial"/>
              <a:buChar char="•"/>
              <a:defRPr/>
            </a:pPr>
            <a:r>
              <a:rPr lang="en-US" sz="2800" dirty="0">
                <a:latin typeface="Calibri"/>
                <a:ea typeface="+mn-ea"/>
                <a:cs typeface="Calibri"/>
              </a:rPr>
              <a:t>Leading</a:t>
            </a:r>
          </a:p>
          <a:p>
            <a:pPr marL="640080" lvl="1" fontAlgn="auto">
              <a:spcAft>
                <a:spcPts val="0"/>
              </a:spcAft>
              <a:buClr>
                <a:schemeClr val="bg2"/>
              </a:buClr>
              <a:buFont typeface="Arial"/>
              <a:buChar char="•"/>
              <a:defRPr/>
            </a:pPr>
            <a:r>
              <a:rPr lang="en-US" sz="2800" dirty="0">
                <a:latin typeface="Calibri"/>
                <a:ea typeface="+mn-ea"/>
                <a:cs typeface="Calibri"/>
              </a:rPr>
              <a:t>Controlling</a:t>
            </a:r>
          </a:p>
          <a:p>
            <a:pPr marL="411480" lvl="1" indent="0" fontAlgn="auto">
              <a:spcAft>
                <a:spcPts val="0"/>
              </a:spcAft>
              <a:buFont typeface="Arial"/>
              <a:buNone/>
              <a:defRPr/>
            </a:pPr>
            <a:endParaRPr lang="en-US" sz="2800" dirty="0">
              <a:latin typeface="Calibri"/>
              <a:ea typeface="+mn-ea"/>
              <a:cs typeface="Calibri"/>
            </a:endParaRPr>
          </a:p>
          <a:p>
            <a:pPr fontAlgn="auto">
              <a:spcAft>
                <a:spcPts val="0"/>
              </a:spcAft>
              <a:buFont typeface="Wingdings" charset="2"/>
              <a:buChar char="§"/>
              <a:defRPr/>
            </a:pPr>
            <a:r>
              <a:rPr lang="en-US" dirty="0">
                <a:latin typeface="Calibri"/>
                <a:ea typeface="+mn-ea"/>
                <a:cs typeface="Calibri"/>
              </a:rPr>
              <a:t>All managers participate in these functions as routine parts of their jobs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latin typeface="Calibri"/>
                <a:ea typeface="+mj-ea"/>
                <a:cs typeface="Calibri"/>
              </a:rPr>
              <a:t>Planning</a:t>
            </a:r>
          </a:p>
        </p:txBody>
      </p:sp>
      <p:sp>
        <p:nvSpPr>
          <p:cNvPr id="3" name="Content Placeholder 2"/>
          <p:cNvSpPr>
            <a:spLocks noGrp="1"/>
          </p:cNvSpPr>
          <p:nvPr>
            <p:ph idx="1"/>
          </p:nvPr>
        </p:nvSpPr>
        <p:spPr/>
        <p:txBody>
          <a:bodyPr rtlCol="0">
            <a:normAutofit/>
          </a:bodyPr>
          <a:lstStyle/>
          <a:p>
            <a:pPr fontAlgn="auto">
              <a:spcAft>
                <a:spcPts val="0"/>
              </a:spcAft>
              <a:buFont typeface="Wingdings" charset="2"/>
              <a:buChar char="§"/>
              <a:defRPr/>
            </a:pPr>
            <a:r>
              <a:rPr lang="en-US" dirty="0">
                <a:latin typeface="Calibri"/>
                <a:ea typeface="+mn-ea"/>
                <a:cs typeface="Calibri"/>
              </a:rPr>
              <a:t>Planning is the management function of determining the mission of the organization or work group, setting goals, and outlining a blueprint for action that will enable goals to be met</a:t>
            </a:r>
          </a:p>
          <a:p>
            <a:pPr marL="114300" indent="0" fontAlgn="auto">
              <a:spcAft>
                <a:spcPts val="0"/>
              </a:spcAft>
              <a:buFont typeface="Wingdings" charset="2"/>
              <a:buNone/>
              <a:defRPr/>
            </a:pPr>
            <a:endParaRPr lang="en-US" dirty="0">
              <a:latin typeface="Calibri"/>
              <a:ea typeface="+mn-ea"/>
              <a:cs typeface="Calibri"/>
            </a:endParaRPr>
          </a:p>
          <a:p>
            <a:pPr fontAlgn="auto">
              <a:spcAft>
                <a:spcPts val="0"/>
              </a:spcAft>
              <a:buFont typeface="Wingdings" charset="2"/>
              <a:buChar char="§"/>
              <a:defRPr/>
            </a:pPr>
            <a:r>
              <a:rPr lang="en-US" dirty="0">
                <a:latin typeface="Calibri"/>
                <a:ea typeface="+mn-ea"/>
                <a:cs typeface="Calibri"/>
              </a:rPr>
              <a:t>Planning involves:</a:t>
            </a:r>
          </a:p>
          <a:p>
            <a:pPr marL="640080" lvl="1" fontAlgn="auto">
              <a:spcAft>
                <a:spcPts val="0"/>
              </a:spcAft>
              <a:buClr>
                <a:schemeClr val="bg2"/>
              </a:buClr>
              <a:buFont typeface="Arial"/>
              <a:buChar char="•"/>
              <a:defRPr/>
            </a:pPr>
            <a:r>
              <a:rPr lang="en-US" dirty="0">
                <a:latin typeface="Calibri"/>
                <a:ea typeface="+mn-ea"/>
                <a:cs typeface="Calibri"/>
              </a:rPr>
              <a:t>Developing a mission statement that provides an overall direction for the organization</a:t>
            </a:r>
          </a:p>
          <a:p>
            <a:pPr marL="640080" lvl="1" fontAlgn="auto">
              <a:spcAft>
                <a:spcPts val="0"/>
              </a:spcAft>
              <a:buFont typeface="Arial"/>
              <a:buChar char="•"/>
              <a:defRPr/>
            </a:pPr>
            <a:endParaRPr lang="en-US" dirty="0">
              <a:latin typeface="Calibri"/>
              <a:ea typeface="+mn-ea"/>
              <a:cs typeface="Calibri"/>
            </a:endParaRPr>
          </a:p>
          <a:p>
            <a:pPr marL="640080" lvl="1" fontAlgn="auto">
              <a:spcAft>
                <a:spcPts val="0"/>
              </a:spcAft>
              <a:buFont typeface="Arial"/>
              <a:buChar char="•"/>
              <a:defRPr/>
            </a:pPr>
            <a:endParaRPr lang="en-US" dirty="0">
              <a:latin typeface="Calibri"/>
              <a:ea typeface="+mn-ea"/>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 Statement</a:t>
            </a:r>
          </a:p>
        </p:txBody>
      </p:sp>
      <p:sp>
        <p:nvSpPr>
          <p:cNvPr id="3" name="Content Placeholder 2"/>
          <p:cNvSpPr>
            <a:spLocks noGrp="1"/>
          </p:cNvSpPr>
          <p:nvPr>
            <p:ph idx="1"/>
          </p:nvPr>
        </p:nvSpPr>
        <p:spPr>
          <a:xfrm>
            <a:off x="344659" y="1234440"/>
            <a:ext cx="7620000" cy="4800600"/>
          </a:xfrm>
        </p:spPr>
        <p:txBody>
          <a:bodyPr/>
          <a:lstStyle/>
          <a:p>
            <a:pPr marL="171450" indent="-171450">
              <a:spcBef>
                <a:spcPct val="0"/>
              </a:spcBef>
              <a:buFontTx/>
              <a:buChar char="•"/>
            </a:pPr>
            <a:r>
              <a:rPr lang="en-US" altLang="en-US" dirty="0"/>
              <a:t>The mission should be the driving force behind the establishment and revision of plans. The best mission statements are </a:t>
            </a:r>
            <a:r>
              <a:rPr lang="en-US" altLang="en-US" b="1" dirty="0"/>
              <a:t>clear, memorable, and concise</a:t>
            </a:r>
            <a:r>
              <a:rPr lang="en-US" altLang="en-US" dirty="0"/>
              <a:t>.</a:t>
            </a:r>
          </a:p>
        </p:txBody>
      </p:sp>
    </p:spTree>
    <p:extLst>
      <p:ext uri="{BB962C8B-B14F-4D97-AF65-F5344CB8AC3E}">
        <p14:creationId xmlns:p14="http://schemas.microsoft.com/office/powerpoint/2010/main" val="3354071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Mission statements</a:t>
            </a:r>
            <a:endParaRPr lang="en-US" dirty="0"/>
          </a:p>
        </p:txBody>
      </p:sp>
      <p:sp>
        <p:nvSpPr>
          <p:cNvPr id="3" name="Content Placeholder 2"/>
          <p:cNvSpPr>
            <a:spLocks noGrp="1"/>
          </p:cNvSpPr>
          <p:nvPr>
            <p:ph idx="1"/>
          </p:nvPr>
        </p:nvSpPr>
        <p:spPr>
          <a:xfrm>
            <a:off x="457200" y="1206305"/>
            <a:ext cx="7620000" cy="4800600"/>
          </a:xfrm>
        </p:spPr>
        <p:txBody>
          <a:bodyPr/>
          <a:lstStyle/>
          <a:p>
            <a:pPr marL="0" indent="0" algn="ctr">
              <a:spcBef>
                <a:spcPct val="0"/>
              </a:spcBef>
              <a:buNone/>
            </a:pPr>
            <a:r>
              <a:rPr lang="en-US" altLang="en-US" b="1" dirty="0"/>
              <a:t>TED</a:t>
            </a:r>
            <a:r>
              <a:rPr lang="en-US" altLang="en-US" dirty="0"/>
              <a:t>: Spreading Ideas. (2 words)</a:t>
            </a:r>
          </a:p>
          <a:p>
            <a:pPr marL="0" indent="0" algn="ctr">
              <a:spcBef>
                <a:spcPct val="0"/>
              </a:spcBef>
              <a:buNone/>
            </a:pPr>
            <a:endParaRPr lang="en-US" altLang="en-US" dirty="0"/>
          </a:p>
          <a:p>
            <a:pPr marL="0" indent="0" algn="ctr">
              <a:spcBef>
                <a:spcPct val="0"/>
              </a:spcBef>
              <a:buNone/>
            </a:pPr>
            <a:r>
              <a:rPr lang="en-US" b="1" dirty="0"/>
              <a:t>Academy of Nutrition and Dietetics: </a:t>
            </a:r>
            <a:r>
              <a:rPr lang="en-US" dirty="0"/>
              <a:t>Empowering members to be food and nutrition leaders (8)</a:t>
            </a:r>
          </a:p>
          <a:p>
            <a:pPr marL="0" indent="0" algn="ctr">
              <a:spcBef>
                <a:spcPct val="0"/>
              </a:spcBef>
              <a:buNone/>
            </a:pPr>
            <a:endParaRPr lang="en-US" dirty="0"/>
          </a:p>
          <a:p>
            <a:pPr marL="0" indent="0" algn="ctr">
              <a:spcBef>
                <a:spcPct val="0"/>
              </a:spcBef>
              <a:buNone/>
            </a:pPr>
            <a:r>
              <a:rPr lang="en-US" b="1" dirty="0"/>
              <a:t>UMH-RH: </a:t>
            </a:r>
            <a:r>
              <a:rPr lang="en-US" dirty="0"/>
              <a:t>UMC-RH is committed to excellence in patient care, clinical outcomes, academics and research (13)</a:t>
            </a:r>
            <a:endParaRPr lang="en-US" altLang="en-US" dirty="0"/>
          </a:p>
        </p:txBody>
      </p:sp>
    </p:spTree>
    <p:extLst>
      <p:ext uri="{BB962C8B-B14F-4D97-AF65-F5344CB8AC3E}">
        <p14:creationId xmlns:p14="http://schemas.microsoft.com/office/powerpoint/2010/main" val="2636577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latin typeface="Calibri"/>
                <a:ea typeface="+mj-ea"/>
                <a:cs typeface="Calibri"/>
              </a:rPr>
              <a:t>Planning</a:t>
            </a:r>
          </a:p>
        </p:txBody>
      </p:sp>
      <p:sp>
        <p:nvSpPr>
          <p:cNvPr id="3" name="Content Placeholder 2"/>
          <p:cNvSpPr>
            <a:spLocks noGrp="1"/>
          </p:cNvSpPr>
          <p:nvPr>
            <p:ph idx="1"/>
          </p:nvPr>
        </p:nvSpPr>
        <p:spPr>
          <a:xfrm>
            <a:off x="457200" y="1382713"/>
            <a:ext cx="7412038" cy="5384800"/>
          </a:xfrm>
        </p:spPr>
        <p:txBody>
          <a:bodyPr>
            <a:normAutofit/>
          </a:bodyPr>
          <a:lstStyle/>
          <a:p>
            <a:r>
              <a:rPr lang="en-US" altLang="en-US" sz="2600">
                <a:latin typeface="Calibri" panose="020F0502020204030204" pitchFamily="34" charset="0"/>
                <a:cs typeface="Calibri" panose="020F0502020204030204" pitchFamily="34" charset="0"/>
              </a:rPr>
              <a:t>3 types of plans are made &amp; executed by managers</a:t>
            </a:r>
          </a:p>
          <a:p>
            <a:pPr>
              <a:buFont typeface="Wingdings" panose="05000000000000000000" pitchFamily="2" charset="2"/>
              <a:buNone/>
            </a:pPr>
            <a:endParaRPr lang="en-US" altLang="en-US" sz="2600">
              <a:latin typeface="Calibri" panose="020F0502020204030204" pitchFamily="34" charset="0"/>
              <a:cs typeface="Calibri" panose="020F0502020204030204" pitchFamily="34" charset="0"/>
            </a:endParaRPr>
          </a:p>
          <a:p>
            <a:pPr>
              <a:lnSpc>
                <a:spcPct val="90000"/>
              </a:lnSpc>
              <a:buClr>
                <a:schemeClr val="bg2"/>
              </a:buClr>
              <a:buFont typeface="Arial" panose="020B0604020202020204" pitchFamily="34" charset="0"/>
              <a:buAutoNum type="arabicPeriod"/>
            </a:pPr>
            <a:r>
              <a:rPr lang="en-US" altLang="en-US" sz="2400" b="1">
                <a:latin typeface="Calibri" panose="020F0502020204030204" pitchFamily="34" charset="0"/>
                <a:cs typeface="Calibri" panose="020F0502020204030204" pitchFamily="34" charset="0"/>
              </a:rPr>
              <a:t>Short term plans: </a:t>
            </a:r>
            <a:r>
              <a:rPr lang="en-US" altLang="en-US" sz="2400">
                <a:latin typeface="Calibri" panose="020F0502020204030204" pitchFamily="34" charset="0"/>
                <a:cs typeface="Calibri" panose="020F0502020204030204" pitchFamily="34" charset="0"/>
              </a:rPr>
              <a:t>Goals &amp; objectives of an organization that intend to be achieved in a </a:t>
            </a:r>
            <a:r>
              <a:rPr lang="en-US" altLang="en-US" sz="2400" b="1">
                <a:solidFill>
                  <a:srgbClr val="3366FF"/>
                </a:solidFill>
                <a:latin typeface="Calibri" panose="020F0502020204030204" pitchFamily="34" charset="0"/>
                <a:cs typeface="Calibri" panose="020F0502020204030204" pitchFamily="34" charset="0"/>
              </a:rPr>
              <a:t>12 month frame</a:t>
            </a:r>
          </a:p>
          <a:p>
            <a:pPr>
              <a:lnSpc>
                <a:spcPct val="90000"/>
              </a:lnSpc>
              <a:buClr>
                <a:schemeClr val="bg2"/>
              </a:buClr>
              <a:buFont typeface="Arial" panose="020B0604020202020204" pitchFamily="34" charset="0"/>
              <a:buAutoNum type="arabicPeriod"/>
            </a:pPr>
            <a:endParaRPr lang="en-US" altLang="en-US" sz="2400">
              <a:latin typeface="Calibri" panose="020F0502020204030204" pitchFamily="34" charset="0"/>
              <a:cs typeface="Calibri" panose="020F0502020204030204" pitchFamily="34" charset="0"/>
            </a:endParaRPr>
          </a:p>
          <a:p>
            <a:pPr>
              <a:lnSpc>
                <a:spcPct val="90000"/>
              </a:lnSpc>
              <a:buClr>
                <a:schemeClr val="bg2"/>
              </a:buClr>
              <a:buFont typeface="Arial" panose="020B0604020202020204" pitchFamily="34" charset="0"/>
              <a:buAutoNum type="arabicPeriod"/>
            </a:pPr>
            <a:r>
              <a:rPr lang="en-US" altLang="en-US" sz="2400" b="1">
                <a:latin typeface="Calibri" panose="020F0502020204030204" pitchFamily="34" charset="0"/>
                <a:cs typeface="Calibri" panose="020F0502020204030204" pitchFamily="34" charset="0"/>
              </a:rPr>
              <a:t>Long term plans: </a:t>
            </a:r>
            <a:r>
              <a:rPr lang="en-US" altLang="en-US" sz="2400">
                <a:latin typeface="Calibri" panose="020F0502020204030204" pitchFamily="34" charset="0"/>
                <a:cs typeface="Calibri" panose="020F0502020204030204" pitchFamily="34" charset="0"/>
              </a:rPr>
              <a:t>Goals &amp; objectives that cover a period of </a:t>
            </a:r>
            <a:r>
              <a:rPr lang="en-US" altLang="en-US" sz="2400" b="1">
                <a:solidFill>
                  <a:srgbClr val="3366FF"/>
                </a:solidFill>
                <a:latin typeface="Calibri" panose="020F0502020204030204" pitchFamily="34" charset="0"/>
                <a:cs typeface="Calibri" panose="020F0502020204030204" pitchFamily="34" charset="0"/>
              </a:rPr>
              <a:t>3-5 years</a:t>
            </a:r>
          </a:p>
          <a:p>
            <a:pPr>
              <a:lnSpc>
                <a:spcPct val="90000"/>
              </a:lnSpc>
              <a:buClr>
                <a:schemeClr val="bg2"/>
              </a:buClr>
              <a:buFont typeface="Arial" panose="020B0604020202020204" pitchFamily="34" charset="0"/>
              <a:buAutoNum type="arabicPeriod"/>
            </a:pPr>
            <a:endParaRPr lang="en-US" altLang="en-US" sz="2400">
              <a:latin typeface="Calibri" panose="020F0502020204030204" pitchFamily="34" charset="0"/>
              <a:cs typeface="Calibri" panose="020F0502020204030204" pitchFamily="34" charset="0"/>
            </a:endParaRPr>
          </a:p>
          <a:p>
            <a:pPr>
              <a:lnSpc>
                <a:spcPct val="90000"/>
              </a:lnSpc>
              <a:buClr>
                <a:schemeClr val="bg2"/>
              </a:buClr>
              <a:buFont typeface="Arial" panose="020B0604020202020204" pitchFamily="34" charset="0"/>
              <a:buAutoNum type="arabicPeriod"/>
            </a:pPr>
            <a:r>
              <a:rPr lang="en-US" altLang="en-US" sz="2400" b="1">
                <a:latin typeface="Calibri" panose="020F0502020204030204" pitchFamily="34" charset="0"/>
                <a:cs typeface="Calibri" panose="020F0502020204030204" pitchFamily="34" charset="0"/>
              </a:rPr>
              <a:t>Strategic plans: </a:t>
            </a:r>
            <a:r>
              <a:rPr lang="en-US" altLang="en-US" sz="2400">
                <a:latin typeface="Calibri" panose="020F0502020204030204" pitchFamily="34" charset="0"/>
                <a:cs typeface="Calibri" panose="020F0502020204030204" pitchFamily="34" charset="0"/>
              </a:rPr>
              <a:t>These are closely aligned with the organization’s mission and set the direction for the organization within its internal and external environment. (Daily, weekly and monthly steps to take to reach the S &amp; LTG)</a:t>
            </a:r>
          </a:p>
          <a:p>
            <a:pPr lvl="1"/>
            <a:endParaRPr lang="en-US" altLang="en-US">
              <a:latin typeface="Calibri" panose="020F0502020204030204" pitchFamily="34" charset="0"/>
              <a:cs typeface="Calibri" panose="020F0502020204030204" pitchFamily="34" charset="0"/>
            </a:endParaRPr>
          </a:p>
          <a:p>
            <a:pPr lvl="1"/>
            <a:endParaRPr lang="en-US" altLang="en-US">
              <a:latin typeface="Calibri" panose="020F0502020204030204" pitchFamily="34" charset="0"/>
              <a:cs typeface="Calibri" panose="020F0502020204030204" pitchFamily="34" charset="0"/>
            </a:endParaRPr>
          </a:p>
          <a:p>
            <a:pPr lvl="1"/>
            <a:endParaRPr lang="en-US" altLang="en-US">
              <a:latin typeface="Calibri" panose="020F0502020204030204" pitchFamily="34" charset="0"/>
              <a:cs typeface="Calibri" panose="020F0502020204030204" pitchFamily="34" charset="0"/>
            </a:endParaRPr>
          </a:p>
        </p:txBody>
      </p:sp>
      <p:sp>
        <p:nvSpPr>
          <p:cNvPr id="4" name="TextBox 3"/>
          <p:cNvSpPr txBox="1"/>
          <p:nvPr/>
        </p:nvSpPr>
        <p:spPr>
          <a:xfrm>
            <a:off x="7800975" y="2403475"/>
            <a:ext cx="1246188" cy="1201738"/>
          </a:xfrm>
          <a:prstGeom prst="rect">
            <a:avLst/>
          </a:prstGeom>
          <a:solidFill>
            <a:srgbClr val="FFFFFF"/>
          </a:solidFill>
          <a:ln w="57150" cmpd="sng">
            <a:solidFill>
              <a:schemeClr val="accent3">
                <a:lumMod val="75000"/>
              </a:schemeClr>
            </a:solidFill>
          </a:ln>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a:t>Tell you </a:t>
            </a:r>
            <a:r>
              <a:rPr lang="en-US" altLang="en-US" b="1"/>
              <a:t>“where</a:t>
            </a:r>
            <a:r>
              <a:rPr lang="en-US" altLang="en-US"/>
              <a:t>” you want to end up</a:t>
            </a:r>
          </a:p>
        </p:txBody>
      </p:sp>
      <p:sp>
        <p:nvSpPr>
          <p:cNvPr id="23556" name="TextBox 4"/>
          <p:cNvSpPr txBox="1">
            <a:spLocks noChangeArrowheads="1"/>
          </p:cNvSpPr>
          <p:nvPr/>
        </p:nvSpPr>
        <p:spPr bwMode="auto">
          <a:xfrm>
            <a:off x="7869238" y="4870450"/>
            <a:ext cx="1201737" cy="922338"/>
          </a:xfrm>
          <a:prstGeom prst="rect">
            <a:avLst/>
          </a:prstGeom>
          <a:solidFill>
            <a:srgbClr val="FFFFFF"/>
          </a:solidFill>
          <a:ln w="57150">
            <a:solidFill>
              <a:srgbClr val="9157D4"/>
            </a:solidFill>
            <a:miter lim="800000"/>
            <a:headEnd/>
            <a:tailEnd/>
          </a:ln>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a:t>Tells you </a:t>
            </a:r>
            <a:r>
              <a:rPr lang="en-US" altLang="en-US" b="1"/>
              <a:t>“how” </a:t>
            </a:r>
            <a:r>
              <a:rPr lang="en-US" altLang="en-US"/>
              <a:t>to proceed</a:t>
            </a:r>
          </a:p>
        </p:txBody>
      </p:sp>
      <p:sp>
        <p:nvSpPr>
          <p:cNvPr id="7" name="Right Bracket 6"/>
          <p:cNvSpPr/>
          <p:nvPr/>
        </p:nvSpPr>
        <p:spPr>
          <a:xfrm>
            <a:off x="7324725" y="2608263"/>
            <a:ext cx="203200" cy="923925"/>
          </a:xfrm>
          <a:prstGeom prst="rightBracket">
            <a:avLst/>
          </a:prstGeom>
          <a:ln w="57150" cmpd="sng"/>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lstStyle/>
          <a:p>
            <a:r>
              <a:rPr lang="en-US" dirty="0"/>
              <a:t>Short term plans: The yearly budget</a:t>
            </a:r>
          </a:p>
          <a:p>
            <a:r>
              <a:rPr lang="en-US" dirty="0"/>
              <a:t>Long term plans : a new clinic has a long term plan of having 75 physicians referring patients to the practice within a 3 year time frame</a:t>
            </a:r>
          </a:p>
          <a:p>
            <a:r>
              <a:rPr lang="en-US" dirty="0"/>
              <a:t>Strategic plan: the combination of short &amp; long term plans and where they drive the institution</a:t>
            </a:r>
          </a:p>
        </p:txBody>
      </p:sp>
    </p:spTree>
    <p:extLst>
      <p:ext uri="{BB962C8B-B14F-4D97-AF65-F5344CB8AC3E}">
        <p14:creationId xmlns:p14="http://schemas.microsoft.com/office/powerpoint/2010/main" val="4097522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97863" cy="1143000"/>
          </a:xfrm>
        </p:spPr>
        <p:txBody>
          <a:bodyPr/>
          <a:lstStyle/>
          <a:p>
            <a:pPr fontAlgn="auto">
              <a:spcAft>
                <a:spcPts val="0"/>
              </a:spcAft>
              <a:defRPr/>
            </a:pPr>
            <a:r>
              <a:rPr lang="en-US" dirty="0">
                <a:latin typeface="Calibri"/>
                <a:ea typeface="+mj-ea"/>
                <a:cs typeface="Calibri"/>
              </a:rPr>
              <a:t>Definition of Management</a:t>
            </a:r>
          </a:p>
        </p:txBody>
      </p:sp>
      <p:sp>
        <p:nvSpPr>
          <p:cNvPr id="3" name="Content Placeholder 2"/>
          <p:cNvSpPr>
            <a:spLocks noGrp="1"/>
          </p:cNvSpPr>
          <p:nvPr>
            <p:ph idx="1"/>
          </p:nvPr>
        </p:nvSpPr>
        <p:spPr>
          <a:xfrm>
            <a:off x="457200" y="2278063"/>
            <a:ext cx="7620000" cy="2141537"/>
          </a:xfrm>
        </p:spPr>
        <p:txBody>
          <a:bodyPr rtlCol="0">
            <a:normAutofit/>
          </a:bodyPr>
          <a:lstStyle/>
          <a:p>
            <a:pPr marL="114300" indent="0" algn="ctr" fontAlgn="auto">
              <a:spcAft>
                <a:spcPts val="0"/>
              </a:spcAft>
              <a:buFont typeface="Wingdings" charset="2"/>
              <a:buNone/>
              <a:defRPr/>
            </a:pPr>
            <a:r>
              <a:rPr lang="en-US" sz="3200" b="1" dirty="0">
                <a:solidFill>
                  <a:schemeClr val="tx1">
                    <a:lumMod val="95000"/>
                    <a:lumOff val="5000"/>
                  </a:schemeClr>
                </a:solidFill>
                <a:latin typeface="Calibri"/>
                <a:ea typeface="+mn-ea"/>
                <a:cs typeface="Calibri"/>
              </a:rPr>
              <a:t>The process of working with people &amp; resources to accomplish organizational goals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latin typeface="Calibri"/>
                <a:ea typeface="+mj-ea"/>
                <a:cs typeface="Calibri"/>
              </a:rPr>
              <a:t>Organizing</a:t>
            </a:r>
          </a:p>
        </p:txBody>
      </p:sp>
      <p:sp>
        <p:nvSpPr>
          <p:cNvPr id="3" name="Content Placeholder 2"/>
          <p:cNvSpPr>
            <a:spLocks noGrp="1"/>
          </p:cNvSpPr>
          <p:nvPr>
            <p:ph idx="1"/>
          </p:nvPr>
        </p:nvSpPr>
        <p:spPr>
          <a:xfrm>
            <a:off x="203200" y="1463675"/>
            <a:ext cx="8110538" cy="5326063"/>
          </a:xfrm>
        </p:spPr>
        <p:txBody>
          <a:bodyPr rtlCol="0">
            <a:normAutofit fontScale="92500" lnSpcReduction="20000"/>
          </a:bodyPr>
          <a:lstStyle/>
          <a:p>
            <a:pPr fontAlgn="auto">
              <a:spcAft>
                <a:spcPts val="0"/>
              </a:spcAft>
              <a:buFont typeface="Wingdings" charset="2"/>
              <a:buChar char="§"/>
              <a:defRPr/>
            </a:pPr>
            <a:r>
              <a:rPr lang="en-US" dirty="0">
                <a:latin typeface="Calibri"/>
                <a:ea typeface="+mn-ea"/>
                <a:cs typeface="Calibri"/>
              </a:rPr>
              <a:t>Management function that deals with establishing an orderly systematic method of dealing with issues</a:t>
            </a:r>
          </a:p>
          <a:p>
            <a:pPr marL="114300" indent="0" fontAlgn="auto">
              <a:spcAft>
                <a:spcPts val="0"/>
              </a:spcAft>
              <a:buFont typeface="Wingdings" charset="2"/>
              <a:buNone/>
              <a:defRPr/>
            </a:pPr>
            <a:endParaRPr lang="en-US" dirty="0">
              <a:latin typeface="Calibri"/>
              <a:ea typeface="+mn-ea"/>
              <a:cs typeface="Calibri"/>
            </a:endParaRPr>
          </a:p>
          <a:p>
            <a:pPr fontAlgn="auto">
              <a:spcAft>
                <a:spcPts val="0"/>
              </a:spcAft>
              <a:buFont typeface="Wingdings" charset="2"/>
              <a:buChar char="§"/>
              <a:defRPr/>
            </a:pPr>
            <a:r>
              <a:rPr lang="en-US" dirty="0">
                <a:latin typeface="Calibri"/>
                <a:ea typeface="+mn-ea"/>
                <a:cs typeface="Calibri"/>
              </a:rPr>
              <a:t>Common organizing tasks include:</a:t>
            </a:r>
          </a:p>
          <a:p>
            <a:pPr marL="640080" lvl="1" fontAlgn="auto">
              <a:spcAft>
                <a:spcPts val="0"/>
              </a:spcAft>
              <a:buClr>
                <a:schemeClr val="bg2"/>
              </a:buClr>
              <a:buFont typeface="Arial"/>
              <a:buChar char="•"/>
              <a:defRPr/>
            </a:pPr>
            <a:r>
              <a:rPr lang="en-US" dirty="0">
                <a:latin typeface="Calibri"/>
                <a:ea typeface="+mn-ea"/>
                <a:cs typeface="Calibri"/>
              </a:rPr>
              <a:t>Specifying job responsibilities</a:t>
            </a:r>
          </a:p>
          <a:p>
            <a:pPr marL="640080" lvl="1" fontAlgn="auto">
              <a:spcAft>
                <a:spcPts val="0"/>
              </a:spcAft>
              <a:buClr>
                <a:schemeClr val="bg2"/>
              </a:buClr>
              <a:buFont typeface="Arial"/>
              <a:buChar char="•"/>
              <a:defRPr/>
            </a:pPr>
            <a:r>
              <a:rPr lang="en-US" dirty="0">
                <a:latin typeface="Calibri"/>
                <a:ea typeface="+mn-ea"/>
                <a:cs typeface="Calibri"/>
              </a:rPr>
              <a:t>Grouping jobs into work units</a:t>
            </a:r>
          </a:p>
          <a:p>
            <a:pPr marL="640080" lvl="1" fontAlgn="auto">
              <a:spcAft>
                <a:spcPts val="0"/>
              </a:spcAft>
              <a:buClr>
                <a:schemeClr val="bg2"/>
              </a:buClr>
              <a:buFont typeface="Arial"/>
              <a:buChar char="•"/>
              <a:defRPr/>
            </a:pPr>
            <a:r>
              <a:rPr lang="en-US" dirty="0">
                <a:latin typeface="Calibri"/>
                <a:ea typeface="+mn-ea"/>
                <a:cs typeface="Calibri"/>
              </a:rPr>
              <a:t>Allocating resources</a:t>
            </a:r>
          </a:p>
          <a:p>
            <a:pPr marL="640080" lvl="1" fontAlgn="auto">
              <a:spcAft>
                <a:spcPts val="0"/>
              </a:spcAft>
              <a:buClr>
                <a:schemeClr val="bg2"/>
              </a:buClr>
              <a:buFont typeface="Arial"/>
              <a:buChar char="•"/>
              <a:defRPr/>
            </a:pPr>
            <a:r>
              <a:rPr lang="en-US" dirty="0">
                <a:latin typeface="Calibri"/>
                <a:ea typeface="+mn-ea"/>
                <a:cs typeface="Calibri"/>
              </a:rPr>
              <a:t>Employee schedules</a:t>
            </a:r>
          </a:p>
          <a:p>
            <a:pPr marL="640080" lvl="1" fontAlgn="auto">
              <a:spcAft>
                <a:spcPts val="0"/>
              </a:spcAft>
              <a:buClr>
                <a:schemeClr val="bg2"/>
              </a:buClr>
              <a:buFont typeface="Arial"/>
              <a:buChar char="•"/>
              <a:defRPr/>
            </a:pPr>
            <a:r>
              <a:rPr lang="en-US" dirty="0">
                <a:latin typeface="Calibri"/>
                <a:ea typeface="+mn-ea"/>
                <a:cs typeface="Calibri"/>
              </a:rPr>
              <a:t>Establish policies and procedures</a:t>
            </a:r>
          </a:p>
          <a:p>
            <a:pPr marL="640080" lvl="1" fontAlgn="auto">
              <a:spcAft>
                <a:spcPts val="0"/>
              </a:spcAft>
              <a:buClr>
                <a:schemeClr val="bg2"/>
              </a:buClr>
              <a:buFont typeface="Arial"/>
              <a:buChar char="•"/>
              <a:defRPr/>
            </a:pPr>
            <a:r>
              <a:rPr lang="en-US" dirty="0">
                <a:latin typeface="Calibri"/>
                <a:ea typeface="+mn-ea"/>
                <a:cs typeface="Calibri"/>
              </a:rPr>
              <a:t>Attracting people to the organization</a:t>
            </a:r>
          </a:p>
          <a:p>
            <a:pPr marL="640080" lvl="1" fontAlgn="auto">
              <a:spcAft>
                <a:spcPts val="0"/>
              </a:spcAft>
              <a:buClr>
                <a:schemeClr val="bg2"/>
              </a:buClr>
              <a:buFont typeface="Arial"/>
              <a:buChar char="•"/>
              <a:defRPr/>
            </a:pPr>
            <a:r>
              <a:rPr lang="en-US" dirty="0">
                <a:latin typeface="Calibri"/>
                <a:ea typeface="+mn-ea"/>
                <a:cs typeface="Calibri"/>
              </a:rPr>
              <a:t>Creating conditions so that people and resources work together</a:t>
            </a:r>
          </a:p>
          <a:p>
            <a:pPr marL="411480" lvl="1" indent="0" fontAlgn="auto">
              <a:spcAft>
                <a:spcPts val="0"/>
              </a:spcAft>
              <a:buClr>
                <a:schemeClr val="bg2"/>
              </a:buClr>
              <a:buFont typeface="Arial"/>
              <a:buNone/>
              <a:defRPr/>
            </a:pPr>
            <a:endParaRPr lang="en-US" dirty="0">
              <a:latin typeface="Calibri"/>
              <a:ea typeface="+mn-ea"/>
              <a:cs typeface="Calibri"/>
            </a:endParaRPr>
          </a:p>
          <a:p>
            <a:pPr fontAlgn="auto">
              <a:spcAft>
                <a:spcPts val="0"/>
              </a:spcAft>
              <a:buFont typeface="Wingdings" charset="2"/>
              <a:buChar char="§"/>
              <a:defRPr/>
            </a:pPr>
            <a:r>
              <a:rPr lang="en-US" dirty="0">
                <a:latin typeface="Calibri"/>
                <a:ea typeface="+mn-ea"/>
                <a:cs typeface="Calibri"/>
              </a:rPr>
              <a:t>Organizing involves building a dynamic organization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latin typeface="Calibri"/>
                <a:ea typeface="+mj-ea"/>
                <a:cs typeface="Calibri"/>
              </a:rPr>
              <a:t>Leading</a:t>
            </a:r>
          </a:p>
        </p:txBody>
      </p:sp>
      <p:sp>
        <p:nvSpPr>
          <p:cNvPr id="3" name="Content Placeholder 2"/>
          <p:cNvSpPr>
            <a:spLocks noGrp="1"/>
          </p:cNvSpPr>
          <p:nvPr>
            <p:ph idx="1"/>
          </p:nvPr>
        </p:nvSpPr>
        <p:spPr>
          <a:xfrm>
            <a:off x="457200" y="1531938"/>
            <a:ext cx="7620000" cy="5122862"/>
          </a:xfrm>
        </p:spPr>
        <p:txBody>
          <a:bodyPr rtlCol="0">
            <a:normAutofit/>
          </a:bodyPr>
          <a:lstStyle/>
          <a:p>
            <a:pPr fontAlgn="auto">
              <a:spcAft>
                <a:spcPts val="0"/>
              </a:spcAft>
              <a:buFont typeface="Wingdings" charset="2"/>
              <a:buChar char="§"/>
              <a:defRPr/>
            </a:pPr>
            <a:r>
              <a:rPr lang="en-US" dirty="0">
                <a:latin typeface="Calibri"/>
                <a:ea typeface="+mn-ea"/>
                <a:cs typeface="Calibri"/>
              </a:rPr>
              <a:t>Leading is stimulating people to be high performers</a:t>
            </a:r>
          </a:p>
          <a:p>
            <a:pPr marL="114300" indent="0" fontAlgn="auto">
              <a:spcAft>
                <a:spcPts val="0"/>
              </a:spcAft>
              <a:buFont typeface="Wingdings" charset="2"/>
              <a:buNone/>
              <a:defRPr/>
            </a:pPr>
            <a:endParaRPr lang="en-US" dirty="0">
              <a:latin typeface="Calibri"/>
              <a:ea typeface="+mn-ea"/>
              <a:cs typeface="Calibri"/>
            </a:endParaRPr>
          </a:p>
          <a:p>
            <a:pPr fontAlgn="auto">
              <a:spcAft>
                <a:spcPts val="0"/>
              </a:spcAft>
              <a:buFont typeface="Wingdings" charset="2"/>
              <a:buChar char="§"/>
              <a:defRPr/>
            </a:pPr>
            <a:r>
              <a:rPr lang="en-US" dirty="0">
                <a:latin typeface="Calibri"/>
                <a:ea typeface="+mn-ea"/>
                <a:cs typeface="Calibri"/>
              </a:rPr>
              <a:t>Common leadership tasks include</a:t>
            </a:r>
          </a:p>
          <a:p>
            <a:pPr marL="640080" lvl="1" fontAlgn="auto">
              <a:lnSpc>
                <a:spcPct val="80000"/>
              </a:lnSpc>
              <a:spcAft>
                <a:spcPts val="0"/>
              </a:spcAft>
              <a:buClr>
                <a:schemeClr val="bg2"/>
              </a:buClr>
              <a:buFont typeface="Arial"/>
              <a:buChar char="•"/>
              <a:defRPr/>
            </a:pPr>
            <a:r>
              <a:rPr lang="en-US" sz="2400" dirty="0">
                <a:latin typeface="Calibri"/>
                <a:ea typeface="+mn-ea"/>
                <a:cs typeface="Calibri"/>
              </a:rPr>
              <a:t>Motivating &amp; communicating with employees individually and in teams</a:t>
            </a:r>
          </a:p>
          <a:p>
            <a:pPr marL="640080" lvl="1" fontAlgn="auto">
              <a:lnSpc>
                <a:spcPct val="80000"/>
              </a:lnSpc>
              <a:spcAft>
                <a:spcPts val="0"/>
              </a:spcAft>
              <a:buClr>
                <a:schemeClr val="bg2"/>
              </a:buClr>
              <a:buFont typeface="Arial"/>
              <a:buChar char="•"/>
              <a:defRPr/>
            </a:pPr>
            <a:r>
              <a:rPr lang="en-US" sz="2400" dirty="0">
                <a:latin typeface="Calibri"/>
                <a:ea typeface="+mn-ea"/>
                <a:cs typeface="Calibri"/>
              </a:rPr>
              <a:t>Helping to guide and inspire employees to achieve their team and organizational goals</a:t>
            </a:r>
          </a:p>
          <a:p>
            <a:pPr marL="411480" lvl="1" indent="0" fontAlgn="auto">
              <a:lnSpc>
                <a:spcPct val="80000"/>
              </a:lnSpc>
              <a:spcAft>
                <a:spcPts val="0"/>
              </a:spcAft>
              <a:buClr>
                <a:schemeClr val="bg2"/>
              </a:buClr>
              <a:buFont typeface="Arial"/>
              <a:buNone/>
              <a:defRPr/>
            </a:pPr>
            <a:endParaRPr lang="en-US" sz="2400" dirty="0">
              <a:latin typeface="Calibri"/>
              <a:ea typeface="+mn-ea"/>
              <a:cs typeface="Calibri"/>
            </a:endParaRPr>
          </a:p>
          <a:p>
            <a:pPr fontAlgn="auto">
              <a:spcAft>
                <a:spcPts val="0"/>
              </a:spcAft>
              <a:buFont typeface="Wingdings" charset="2"/>
              <a:buChar char="§"/>
              <a:defRPr/>
            </a:pPr>
            <a:r>
              <a:rPr lang="en-US" dirty="0">
                <a:latin typeface="Calibri"/>
                <a:ea typeface="+mn-ea"/>
                <a:cs typeface="Calibri"/>
              </a:rPr>
              <a:t>Leading takes place in teams, departments, and divisions, as well as the tops of large organizations </a:t>
            </a:r>
          </a:p>
          <a:p>
            <a:pPr marL="640080" lvl="1" fontAlgn="auto">
              <a:spcAft>
                <a:spcPts val="0"/>
              </a:spcAft>
              <a:buFont typeface="Arial"/>
              <a:buChar char="•"/>
              <a:defRPr/>
            </a:pPr>
            <a:endParaRPr lang="en-US" dirty="0">
              <a:latin typeface="Calibri"/>
              <a:ea typeface="+mn-ea"/>
              <a:cs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latin typeface="Calibri"/>
                <a:ea typeface="+mj-ea"/>
                <a:cs typeface="Calibri"/>
              </a:rPr>
              <a:t>Controlling</a:t>
            </a:r>
          </a:p>
        </p:txBody>
      </p:sp>
      <p:sp>
        <p:nvSpPr>
          <p:cNvPr id="26626" name="Content Placeholder 2"/>
          <p:cNvSpPr>
            <a:spLocks noGrp="1"/>
          </p:cNvSpPr>
          <p:nvPr>
            <p:ph idx="1"/>
          </p:nvPr>
        </p:nvSpPr>
        <p:spPr/>
        <p:txBody>
          <a:bodyPr/>
          <a:lstStyle/>
          <a:p>
            <a:r>
              <a:rPr lang="en-US" altLang="en-US" dirty="0">
                <a:latin typeface="Calibri" panose="020F0502020204030204" pitchFamily="34" charset="0"/>
                <a:cs typeface="Calibri" panose="020F0502020204030204" pitchFamily="34" charset="0"/>
              </a:rPr>
              <a:t>Controlling is the management function that monitors performance and implements necessary change</a:t>
            </a:r>
          </a:p>
          <a:p>
            <a:endParaRPr lang="en-US" altLang="en-US" dirty="0">
              <a:latin typeface="Calibri" panose="020F0502020204030204" pitchFamily="34" charset="0"/>
              <a:cs typeface="Calibri" panose="020F0502020204030204" pitchFamily="34" charset="0"/>
            </a:endParaRPr>
          </a:p>
          <a:p>
            <a:r>
              <a:rPr lang="en-US" altLang="en-US" dirty="0">
                <a:latin typeface="Calibri" panose="020F0502020204030204" pitchFamily="34" charset="0"/>
                <a:cs typeface="Calibri" panose="020F0502020204030204" pitchFamily="34" charset="0"/>
              </a:rPr>
              <a:t>Controlling function ensures that goals are met</a:t>
            </a:r>
          </a:p>
          <a:p>
            <a:endParaRPr lang="en-US" altLang="en-US" dirty="0">
              <a:latin typeface="Calibri" panose="020F0502020204030204" pitchFamily="34" charset="0"/>
              <a:cs typeface="Calibri" panose="020F0502020204030204" pitchFamily="34" charset="0"/>
            </a:endParaRPr>
          </a:p>
          <a:p>
            <a:r>
              <a:rPr lang="en-US" altLang="en-US" dirty="0">
                <a:latin typeface="Calibri" panose="020F0502020204030204" pitchFamily="34" charset="0"/>
                <a:cs typeface="Calibri" panose="020F0502020204030204" pitchFamily="34" charset="0"/>
              </a:rPr>
              <a:t>Large or small organization pay attention to the controlling function</a:t>
            </a:r>
          </a:p>
          <a:p>
            <a:pPr marL="114300" indent="0">
              <a:buNone/>
            </a:pPr>
            <a:endParaRPr lang="en-US" altLang="en-US" dirty="0">
              <a:latin typeface="Calibri" panose="020F0502020204030204" pitchFamily="34" charset="0"/>
              <a:cs typeface="Calibri" panose="020F0502020204030204" pitchFamily="34" charset="0"/>
            </a:endParaRPr>
          </a:p>
          <a:p>
            <a:r>
              <a:rPr lang="en-US" altLang="en-US" dirty="0">
                <a:latin typeface="Calibri" panose="020F0502020204030204" pitchFamily="34" charset="0"/>
                <a:cs typeface="Calibri" panose="020F0502020204030204" pitchFamily="34" charset="0"/>
              </a:rPr>
              <a:t>“Inspect what you expect”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controlling?</a:t>
            </a:r>
          </a:p>
        </p:txBody>
      </p:sp>
      <p:sp>
        <p:nvSpPr>
          <p:cNvPr id="3" name="Content Placeholder 2"/>
          <p:cNvSpPr>
            <a:spLocks noGrp="1"/>
          </p:cNvSpPr>
          <p:nvPr>
            <p:ph idx="1"/>
          </p:nvPr>
        </p:nvSpPr>
        <p:spPr/>
        <p:txBody>
          <a:bodyPr/>
          <a:lstStyle/>
          <a:p>
            <a:r>
              <a:rPr lang="en-US" dirty="0"/>
              <a:t>Audit forms </a:t>
            </a:r>
          </a:p>
          <a:p>
            <a:r>
              <a:rPr lang="en-US" dirty="0"/>
              <a:t>Checklists</a:t>
            </a:r>
          </a:p>
          <a:p>
            <a:r>
              <a:rPr lang="en-US" dirty="0"/>
              <a:t>Competency checklists (onsite audits while a person is performing a task)</a:t>
            </a:r>
          </a:p>
        </p:txBody>
      </p:sp>
    </p:spTree>
    <p:extLst>
      <p:ext uri="{BB962C8B-B14F-4D97-AF65-F5344CB8AC3E}">
        <p14:creationId xmlns:p14="http://schemas.microsoft.com/office/powerpoint/2010/main" val="2968577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038"/>
            <a:ext cx="7620000" cy="1143000"/>
          </a:xfrm>
        </p:spPr>
        <p:txBody>
          <a:bodyPr/>
          <a:lstStyle/>
          <a:p>
            <a:pPr fontAlgn="auto">
              <a:spcAft>
                <a:spcPts val="0"/>
              </a:spcAft>
              <a:defRPr/>
            </a:pPr>
            <a:r>
              <a:rPr lang="en-US" dirty="0">
                <a:latin typeface="Calibri"/>
                <a:ea typeface="+mj-ea"/>
                <a:cs typeface="Calibri"/>
              </a:rPr>
              <a:t>Management: Functions</a:t>
            </a:r>
          </a:p>
        </p:txBody>
      </p:sp>
      <p:graphicFrame>
        <p:nvGraphicFramePr>
          <p:cNvPr id="4" name="Diagram 3"/>
          <p:cNvGraphicFramePr/>
          <p:nvPr/>
        </p:nvGraphicFramePr>
        <p:xfrm>
          <a:off x="406400" y="1353609"/>
          <a:ext cx="7789333" cy="52842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33978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altLang="en-US">
                <a:latin typeface="Calibri" panose="020F0502020204030204" pitchFamily="34" charset="0"/>
                <a:cs typeface="Calibri" panose="020F0502020204030204" pitchFamily="34" charset="0"/>
              </a:rPr>
              <a:t>In the Day of a Typical Manager …</a:t>
            </a:r>
          </a:p>
        </p:txBody>
      </p:sp>
      <p:sp>
        <p:nvSpPr>
          <p:cNvPr id="3" name="Content Placeholder 2"/>
          <p:cNvSpPr>
            <a:spLocks noGrp="1"/>
          </p:cNvSpPr>
          <p:nvPr>
            <p:ph idx="1"/>
          </p:nvPr>
        </p:nvSpPr>
        <p:spPr>
          <a:xfrm>
            <a:off x="-84138" y="6078538"/>
            <a:ext cx="8770938" cy="830262"/>
          </a:xfrm>
        </p:spPr>
        <p:txBody>
          <a:bodyPr rtlCol="0">
            <a:normAutofit fontScale="77500" lnSpcReduction="20000"/>
          </a:bodyPr>
          <a:lstStyle/>
          <a:p>
            <a:pPr marL="114300" indent="0" algn="ctr" fontAlgn="auto">
              <a:spcAft>
                <a:spcPts val="0"/>
              </a:spcAft>
              <a:buFont typeface="Wingdings" charset="2"/>
              <a:buNone/>
              <a:defRPr/>
            </a:pPr>
            <a:r>
              <a:rPr lang="en-US" b="1" i="1" dirty="0">
                <a:latin typeface="Calibri"/>
                <a:ea typeface="+mn-ea"/>
                <a:cs typeface="Calibri"/>
              </a:rPr>
              <a:t>The day of a typical manager will not be neatly divided into four functions but he/ she will be doing many more things simultaneously</a:t>
            </a:r>
          </a:p>
        </p:txBody>
      </p:sp>
      <p:sp>
        <p:nvSpPr>
          <p:cNvPr id="5" name="Rectangle 4"/>
          <p:cNvSpPr>
            <a:spLocks noChangeArrowheads="1"/>
          </p:cNvSpPr>
          <p:nvPr/>
        </p:nvSpPr>
        <p:spPr bwMode="auto">
          <a:xfrm>
            <a:off x="5773738" y="3606800"/>
            <a:ext cx="1947862" cy="1862138"/>
          </a:xfrm>
          <a:prstGeom prst="rect">
            <a:avLst/>
          </a:prstGeom>
          <a:solidFill>
            <a:srgbClr val="B45EC7"/>
          </a:solidFill>
          <a:ln w="12700">
            <a:solidFill>
              <a:srgbClr val="B259C5"/>
            </a:solidFill>
            <a:miter lim="800000"/>
            <a:headEnd/>
            <a:tailEnd/>
          </a:ln>
          <a:effectLst>
            <a:outerShdw blurRad="50800" dist="25400" algn="bl" rotWithShape="0">
              <a:srgbClr val="808080">
                <a:alpha val="59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7" name="Rectangle 6"/>
          <p:cNvSpPr>
            <a:spLocks noChangeArrowheads="1"/>
          </p:cNvSpPr>
          <p:nvPr/>
        </p:nvSpPr>
        <p:spPr bwMode="auto">
          <a:xfrm>
            <a:off x="4021138" y="1404938"/>
            <a:ext cx="1947862" cy="1863725"/>
          </a:xfrm>
          <a:prstGeom prst="rect">
            <a:avLst/>
          </a:prstGeom>
          <a:solidFill>
            <a:srgbClr val="C5A6E8"/>
          </a:solidFill>
          <a:ln w="12700">
            <a:solidFill>
              <a:srgbClr val="C0A1E4"/>
            </a:solidFill>
            <a:miter lim="800000"/>
            <a:headEnd/>
            <a:tailEnd/>
          </a:ln>
          <a:effectLst>
            <a:outerShdw blurRad="50800" dist="25400" algn="bl" rotWithShape="0">
              <a:srgbClr val="808080">
                <a:alpha val="59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8" name="Rectangle 7"/>
          <p:cNvSpPr>
            <a:spLocks noChangeArrowheads="1"/>
          </p:cNvSpPr>
          <p:nvPr/>
        </p:nvSpPr>
        <p:spPr bwMode="auto">
          <a:xfrm>
            <a:off x="2074863" y="3116263"/>
            <a:ext cx="1946275" cy="1862137"/>
          </a:xfrm>
          <a:prstGeom prst="rect">
            <a:avLst/>
          </a:prstGeom>
          <a:solidFill>
            <a:schemeClr val="accent1"/>
          </a:solidFill>
          <a:ln w="12700">
            <a:solidFill>
              <a:srgbClr val="886ECE"/>
            </a:solidFill>
            <a:miter lim="800000"/>
            <a:headEnd/>
            <a:tailEnd/>
          </a:ln>
          <a:effectLst>
            <a:outerShdw blurRad="50800" dist="25400" algn="bl" rotWithShape="0">
              <a:srgbClr val="808080">
                <a:alpha val="59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9" name="Rectangle 8"/>
          <p:cNvSpPr/>
          <p:nvPr/>
        </p:nvSpPr>
        <p:spPr>
          <a:xfrm>
            <a:off x="728663" y="2166938"/>
            <a:ext cx="1946275" cy="1863725"/>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US"/>
          </a:p>
        </p:txBody>
      </p:sp>
      <p:sp>
        <p:nvSpPr>
          <p:cNvPr id="10" name="Rectangle 9"/>
          <p:cNvSpPr>
            <a:spLocks noChangeArrowheads="1"/>
          </p:cNvSpPr>
          <p:nvPr/>
        </p:nvSpPr>
        <p:spPr bwMode="auto">
          <a:xfrm>
            <a:off x="2674938" y="1722438"/>
            <a:ext cx="1947862" cy="1862137"/>
          </a:xfrm>
          <a:prstGeom prst="rect">
            <a:avLst/>
          </a:prstGeom>
          <a:solidFill>
            <a:srgbClr val="B45EC7"/>
          </a:solidFill>
          <a:ln w="12700">
            <a:solidFill>
              <a:srgbClr val="B259C5"/>
            </a:solidFill>
            <a:miter lim="800000"/>
            <a:headEnd/>
            <a:tailEnd/>
          </a:ln>
          <a:effectLst>
            <a:outerShdw blurRad="50800" dist="25400" algn="bl" rotWithShape="0">
              <a:srgbClr val="808080">
                <a:alpha val="59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1" name="Rectangle 10"/>
          <p:cNvSpPr>
            <a:spLocks noChangeArrowheads="1"/>
          </p:cNvSpPr>
          <p:nvPr/>
        </p:nvSpPr>
        <p:spPr bwMode="auto">
          <a:xfrm>
            <a:off x="4919663" y="2654300"/>
            <a:ext cx="1946275" cy="1862138"/>
          </a:xfrm>
          <a:prstGeom prst="rect">
            <a:avLst/>
          </a:prstGeom>
          <a:solidFill>
            <a:schemeClr val="accent1"/>
          </a:solidFill>
          <a:ln w="12700">
            <a:solidFill>
              <a:srgbClr val="886ECE"/>
            </a:solidFill>
            <a:miter lim="800000"/>
            <a:headEnd/>
            <a:tailEnd/>
          </a:ln>
          <a:effectLst>
            <a:outerShdw blurRad="50800" dist="25400" algn="bl" rotWithShape="0">
              <a:srgbClr val="808080">
                <a:alpha val="59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2" name="Rectangle 11"/>
          <p:cNvSpPr>
            <a:spLocks noChangeArrowheads="1"/>
          </p:cNvSpPr>
          <p:nvPr/>
        </p:nvSpPr>
        <p:spPr bwMode="auto">
          <a:xfrm>
            <a:off x="6332538" y="1404938"/>
            <a:ext cx="1947862" cy="1863725"/>
          </a:xfrm>
          <a:prstGeom prst="rect">
            <a:avLst/>
          </a:prstGeom>
          <a:solidFill>
            <a:srgbClr val="C5A6E8"/>
          </a:solidFill>
          <a:ln w="12700">
            <a:solidFill>
              <a:srgbClr val="C0A1E4"/>
            </a:solidFill>
            <a:miter lim="800000"/>
            <a:headEnd/>
            <a:tailEnd/>
          </a:ln>
          <a:effectLst>
            <a:outerShdw blurRad="50800" dist="25400" algn="bl" rotWithShape="0">
              <a:srgbClr val="808080">
                <a:alpha val="59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3" name="Rectangle 12"/>
          <p:cNvSpPr/>
          <p:nvPr/>
        </p:nvSpPr>
        <p:spPr>
          <a:xfrm>
            <a:off x="3487738" y="3878263"/>
            <a:ext cx="1947862" cy="1862137"/>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US"/>
          </a:p>
        </p:txBody>
      </p:sp>
      <p:sp>
        <p:nvSpPr>
          <p:cNvPr id="15" name="Multiply 14"/>
          <p:cNvSpPr>
            <a:spLocks/>
          </p:cNvSpPr>
          <p:nvPr/>
        </p:nvSpPr>
        <p:spPr bwMode="auto">
          <a:xfrm>
            <a:off x="2217738" y="2041525"/>
            <a:ext cx="4094162" cy="3698875"/>
          </a:xfrm>
          <a:custGeom>
            <a:avLst/>
            <a:gdLst>
              <a:gd name="T0" fmla="*/ 691594 w 4093632"/>
              <a:gd name="T1" fmla="*/ 1211051 h 3698607"/>
              <a:gd name="T2" fmla="*/ 1274782 w 4093632"/>
              <a:gd name="T3" fmla="*/ 565575 h 3698607"/>
              <a:gd name="T4" fmla="*/ 2046816 w 4093632"/>
              <a:gd name="T5" fmla="*/ 1263110 h 3698607"/>
              <a:gd name="T6" fmla="*/ 2818850 w 4093632"/>
              <a:gd name="T7" fmla="*/ 565575 h 3698607"/>
              <a:gd name="T8" fmla="*/ 3402038 w 4093632"/>
              <a:gd name="T9" fmla="*/ 1211051 h 3698607"/>
              <a:gd name="T10" fmla="*/ 2695618 w 4093632"/>
              <a:gd name="T11" fmla="*/ 1849304 h 3698607"/>
              <a:gd name="T12" fmla="*/ 3402038 w 4093632"/>
              <a:gd name="T13" fmla="*/ 2487556 h 3698607"/>
              <a:gd name="T14" fmla="*/ 2818850 w 4093632"/>
              <a:gd name="T15" fmla="*/ 3133032 h 3698607"/>
              <a:gd name="T16" fmla="*/ 2046816 w 4093632"/>
              <a:gd name="T17" fmla="*/ 2435497 h 3698607"/>
              <a:gd name="T18" fmla="*/ 1274782 w 4093632"/>
              <a:gd name="T19" fmla="*/ 3133032 h 3698607"/>
              <a:gd name="T20" fmla="*/ 691594 w 4093632"/>
              <a:gd name="T21" fmla="*/ 2487556 h 3698607"/>
              <a:gd name="T22" fmla="*/ 1398014 w 4093632"/>
              <a:gd name="T23" fmla="*/ 1849304 h 3698607"/>
              <a:gd name="T24" fmla="*/ 691594 w 4093632"/>
              <a:gd name="T25" fmla="*/ 1211051 h 36986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93632" h="3698607">
                <a:moveTo>
                  <a:pt x="691594" y="1211051"/>
                </a:moveTo>
                <a:lnTo>
                  <a:pt x="1274782" y="565575"/>
                </a:lnTo>
                <a:lnTo>
                  <a:pt x="2046816" y="1263110"/>
                </a:lnTo>
                <a:lnTo>
                  <a:pt x="2818850" y="565575"/>
                </a:lnTo>
                <a:lnTo>
                  <a:pt x="3402038" y="1211051"/>
                </a:lnTo>
                <a:lnTo>
                  <a:pt x="2695618" y="1849304"/>
                </a:lnTo>
                <a:lnTo>
                  <a:pt x="3402038" y="2487556"/>
                </a:lnTo>
                <a:lnTo>
                  <a:pt x="2818850" y="3133032"/>
                </a:lnTo>
                <a:lnTo>
                  <a:pt x="2046816" y="2435497"/>
                </a:lnTo>
                <a:lnTo>
                  <a:pt x="1274782" y="3133032"/>
                </a:lnTo>
                <a:lnTo>
                  <a:pt x="691594" y="2487556"/>
                </a:lnTo>
                <a:lnTo>
                  <a:pt x="1398014" y="1849304"/>
                </a:lnTo>
                <a:lnTo>
                  <a:pt x="691594" y="1211051"/>
                </a:lnTo>
                <a:close/>
              </a:path>
            </a:pathLst>
          </a:custGeom>
          <a:solidFill>
            <a:srgbClr val="FF0000"/>
          </a:solidFill>
          <a:ln w="12700" cap="flat" cmpd="sng">
            <a:solidFill>
              <a:srgbClr val="FF0000"/>
            </a:solidFill>
            <a:prstDash val="solid"/>
            <a:round/>
            <a:headEnd/>
            <a:tailEnd/>
          </a:ln>
          <a:effectLst>
            <a:outerShdw blurRad="50800" dist="25400" algn="bl" rotWithShape="0">
              <a:srgbClr val="000000">
                <a:alpha val="59999"/>
              </a:srgbClr>
            </a:outerShdw>
          </a:effectLst>
        </p:spPr>
        <p:txBody>
          <a:bodyPr anchor="ct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9863" cy="1143000"/>
          </a:xfrm>
        </p:spPr>
        <p:txBody>
          <a:bodyPr/>
          <a:lstStyle/>
          <a:p>
            <a:pPr fontAlgn="auto">
              <a:spcAft>
                <a:spcPts val="0"/>
              </a:spcAft>
              <a:defRPr/>
            </a:pPr>
            <a:r>
              <a:rPr lang="en-US" dirty="0">
                <a:latin typeface="Calibri"/>
                <a:ea typeface="+mj-ea"/>
                <a:cs typeface="Calibri"/>
              </a:rPr>
              <a:t>Roles of Managers</a:t>
            </a:r>
          </a:p>
        </p:txBody>
      </p:sp>
      <p:sp>
        <p:nvSpPr>
          <p:cNvPr id="28675" name="Content Placeholder 2"/>
          <p:cNvSpPr>
            <a:spLocks noGrp="1"/>
          </p:cNvSpPr>
          <p:nvPr>
            <p:ph idx="1"/>
          </p:nvPr>
        </p:nvSpPr>
        <p:spPr>
          <a:xfrm>
            <a:off x="457200" y="3335338"/>
            <a:ext cx="7620000" cy="1812925"/>
          </a:xfrm>
        </p:spPr>
        <p:txBody>
          <a:bodyPr/>
          <a:lstStyle/>
          <a:p>
            <a:pPr marL="114300" indent="0" algn="ctr">
              <a:buFont typeface="Wingdings" panose="05000000000000000000" pitchFamily="2" charset="2"/>
              <a:buNone/>
            </a:pPr>
            <a:r>
              <a:rPr lang="en-US" altLang="en-US" sz="3600">
                <a:solidFill>
                  <a:srgbClr val="FF0000"/>
                </a:solidFill>
                <a:latin typeface="Calibri" panose="020F0502020204030204" pitchFamily="34" charset="0"/>
                <a:cs typeface="Calibri" panose="020F0502020204030204" pitchFamily="34" charset="0"/>
              </a:rPr>
              <a:t>WHAT MANAGERS DO!!</a:t>
            </a:r>
          </a:p>
          <a:p>
            <a:pPr marL="114300" indent="0" algn="ctr">
              <a:buFont typeface="Wingdings" panose="05000000000000000000" pitchFamily="2" charset="2"/>
              <a:buNone/>
            </a:pPr>
            <a:endParaRPr lang="en-US" altLang="en-US" sz="3600">
              <a:solidFill>
                <a:srgbClr val="FF0000"/>
              </a:solidFill>
              <a:latin typeface="Calibri" panose="020F0502020204030204" pitchFamily="34" charset="0"/>
              <a:cs typeface="Calibri" panose="020F050202020403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a:latin typeface="Calibri"/>
                <a:ea typeface="+mj-ea"/>
                <a:cs typeface="Calibri"/>
              </a:rPr>
              <a:t>Roles of Managers</a:t>
            </a:r>
          </a:p>
        </p:txBody>
      </p:sp>
      <p:sp>
        <p:nvSpPr>
          <p:cNvPr id="3" name="Content Placeholder 2"/>
          <p:cNvSpPr>
            <a:spLocks noGrp="1"/>
          </p:cNvSpPr>
          <p:nvPr>
            <p:ph idx="1"/>
          </p:nvPr>
        </p:nvSpPr>
        <p:spPr/>
        <p:txBody>
          <a:bodyPr rtlCol="0">
            <a:normAutofit/>
          </a:bodyPr>
          <a:lstStyle/>
          <a:p>
            <a:pPr fontAlgn="auto">
              <a:spcAft>
                <a:spcPts val="0"/>
              </a:spcAft>
              <a:buFont typeface="Wingdings" charset="2"/>
              <a:buChar char="§"/>
              <a:defRPr/>
            </a:pPr>
            <a:r>
              <a:rPr lang="en-US" dirty="0">
                <a:latin typeface="Calibri"/>
                <a:ea typeface="+mn-ea"/>
                <a:cs typeface="Calibri"/>
              </a:rPr>
              <a:t>During the course of a day managers move from from one activity to the other performing a variety of roles</a:t>
            </a:r>
          </a:p>
          <a:p>
            <a:pPr marL="114300" indent="0" fontAlgn="auto">
              <a:spcAft>
                <a:spcPts val="0"/>
              </a:spcAft>
              <a:buFont typeface="Wingdings" charset="2"/>
              <a:buNone/>
              <a:defRPr/>
            </a:pPr>
            <a:endParaRPr lang="en-US" dirty="0">
              <a:latin typeface="Calibri"/>
              <a:ea typeface="+mn-ea"/>
              <a:cs typeface="Calibri"/>
            </a:endParaRPr>
          </a:p>
          <a:p>
            <a:pPr fontAlgn="auto">
              <a:spcAft>
                <a:spcPts val="0"/>
              </a:spcAft>
              <a:buFont typeface="Wingdings" charset="2"/>
              <a:buChar char="§"/>
              <a:defRPr/>
            </a:pPr>
            <a:r>
              <a:rPr lang="en-US" dirty="0">
                <a:latin typeface="Calibri"/>
                <a:ea typeface="+mn-ea"/>
                <a:cs typeface="Calibri"/>
              </a:rPr>
              <a:t>These roles according to Henry </a:t>
            </a:r>
            <a:r>
              <a:rPr lang="en-US" dirty="0" err="1">
                <a:latin typeface="Calibri"/>
                <a:ea typeface="+mn-ea"/>
                <a:cs typeface="Calibri"/>
              </a:rPr>
              <a:t>Mintzberg</a:t>
            </a:r>
            <a:r>
              <a:rPr lang="en-US" dirty="0">
                <a:latin typeface="Calibri"/>
                <a:ea typeface="+mn-ea"/>
                <a:cs typeface="Calibri"/>
              </a:rPr>
              <a:t> can be grouped into three categories as below:</a:t>
            </a:r>
          </a:p>
          <a:p>
            <a:pPr marL="640080" lvl="1" fontAlgn="auto">
              <a:lnSpc>
                <a:spcPct val="80000"/>
              </a:lnSpc>
              <a:spcAft>
                <a:spcPts val="0"/>
              </a:spcAft>
              <a:buClr>
                <a:schemeClr val="bg2"/>
              </a:buClr>
              <a:buFont typeface="Arial"/>
              <a:buChar char="•"/>
              <a:defRPr/>
            </a:pPr>
            <a:r>
              <a:rPr lang="en-US" sz="2400" dirty="0">
                <a:latin typeface="Calibri"/>
                <a:ea typeface="+mn-ea"/>
                <a:cs typeface="Calibri"/>
              </a:rPr>
              <a:t>Interpersonal</a:t>
            </a:r>
          </a:p>
          <a:p>
            <a:pPr marL="640080" lvl="1" fontAlgn="auto">
              <a:lnSpc>
                <a:spcPct val="80000"/>
              </a:lnSpc>
              <a:spcAft>
                <a:spcPts val="0"/>
              </a:spcAft>
              <a:buClr>
                <a:schemeClr val="bg2"/>
              </a:buClr>
              <a:buFont typeface="Arial"/>
              <a:buChar char="•"/>
              <a:defRPr/>
            </a:pPr>
            <a:r>
              <a:rPr lang="en-US" sz="2400" dirty="0">
                <a:latin typeface="Calibri"/>
                <a:ea typeface="+mn-ea"/>
                <a:cs typeface="Calibri"/>
              </a:rPr>
              <a:t>Informational</a:t>
            </a:r>
          </a:p>
          <a:p>
            <a:pPr marL="640080" lvl="1" fontAlgn="auto">
              <a:lnSpc>
                <a:spcPct val="80000"/>
              </a:lnSpc>
              <a:spcAft>
                <a:spcPts val="0"/>
              </a:spcAft>
              <a:buClr>
                <a:schemeClr val="bg2"/>
              </a:buClr>
              <a:buFont typeface="Arial"/>
              <a:buChar char="•"/>
              <a:defRPr/>
            </a:pPr>
            <a:r>
              <a:rPr lang="en-US" sz="2400" dirty="0">
                <a:latin typeface="Calibri"/>
                <a:ea typeface="+mn-ea"/>
                <a:cs typeface="Calibri"/>
              </a:rPr>
              <a:t>Decisional</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Content Placeholder 5" descr="Mintzberg.jpg"/>
          <p:cNvPicPr>
            <a:picLocks noGrp="1" noChangeAspect="1"/>
          </p:cNvPicPr>
          <p:nvPr>
            <p:ph idx="1"/>
          </p:nvPr>
        </p:nvPicPr>
        <p:blipFill>
          <a:blip r:embed="rId2">
            <a:extLst>
              <a:ext uri="{28A0092B-C50C-407E-A947-70E740481C1C}">
                <a14:useLocalDpi xmlns:a14="http://schemas.microsoft.com/office/drawing/2010/main" val="0"/>
              </a:ext>
            </a:extLst>
          </a:blip>
          <a:srcRect l="-26324" r="-26324"/>
          <a:stretch>
            <a:fillRect/>
          </a:stretch>
        </p:blipFill>
        <p:spPr>
          <a:xfrm>
            <a:off x="776288" y="88900"/>
            <a:ext cx="8548687" cy="6210300"/>
          </a:xfrm>
        </p:spPr>
      </p:pic>
      <p:sp>
        <p:nvSpPr>
          <p:cNvPr id="30722" name="Content Placeholder 2"/>
          <p:cNvSpPr txBox="1">
            <a:spLocks/>
          </p:cNvSpPr>
          <p:nvPr/>
        </p:nvSpPr>
        <p:spPr bwMode="auto">
          <a:xfrm>
            <a:off x="-133350" y="6532563"/>
            <a:ext cx="877093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43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Bef>
                <a:spcPct val="20000"/>
              </a:spcBef>
              <a:buClr>
                <a:schemeClr val="accent1"/>
              </a:buClr>
              <a:buFont typeface="Wingdings" panose="05000000000000000000" pitchFamily="2" charset="2"/>
              <a:buNone/>
            </a:pPr>
            <a:r>
              <a:rPr lang="en-US" altLang="en-US" sz="1400" b="1" i="1">
                <a:cs typeface="Arial" panose="020B0604020202020204" pitchFamily="34" charset="0"/>
              </a:rPr>
              <a:t>Source: "Mintzberg on Management: Inside our Strange World of Organizations" </a:t>
            </a:r>
          </a:p>
        </p:txBody>
      </p:sp>
      <p:sp>
        <p:nvSpPr>
          <p:cNvPr id="30723" name="Rectangle 8"/>
          <p:cNvSpPr>
            <a:spLocks noChangeArrowheads="1"/>
          </p:cNvSpPr>
          <p:nvPr/>
        </p:nvSpPr>
        <p:spPr bwMode="auto">
          <a:xfrm>
            <a:off x="222250" y="477838"/>
            <a:ext cx="1965325" cy="1476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b="1"/>
              <a:t>Roles in this category </a:t>
            </a:r>
            <a:r>
              <a:rPr lang="en-US" altLang="en-US" b="1">
                <a:solidFill>
                  <a:srgbClr val="FF0000"/>
                </a:solidFill>
              </a:rPr>
              <a:t>provide</a:t>
            </a:r>
            <a:r>
              <a:rPr lang="en-US" altLang="en-US" b="1"/>
              <a:t> </a:t>
            </a:r>
            <a:r>
              <a:rPr lang="en-US" altLang="en-US" b="1">
                <a:solidFill>
                  <a:srgbClr val="FF0000"/>
                </a:solidFill>
              </a:rPr>
              <a:t>information and ideas</a:t>
            </a:r>
          </a:p>
        </p:txBody>
      </p:sp>
      <p:sp>
        <p:nvSpPr>
          <p:cNvPr id="30724" name="Rectangle 9"/>
          <p:cNvSpPr>
            <a:spLocks noChangeArrowheads="1"/>
          </p:cNvSpPr>
          <p:nvPr/>
        </p:nvSpPr>
        <p:spPr bwMode="auto">
          <a:xfrm>
            <a:off x="215900" y="2640013"/>
            <a:ext cx="1965325" cy="12017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b="1"/>
              <a:t>Roles in this category </a:t>
            </a:r>
            <a:r>
              <a:rPr lang="en-US" altLang="en-US" b="1">
                <a:solidFill>
                  <a:srgbClr val="FF0000"/>
                </a:solidFill>
              </a:rPr>
              <a:t>process information</a:t>
            </a:r>
          </a:p>
        </p:txBody>
      </p:sp>
      <p:sp>
        <p:nvSpPr>
          <p:cNvPr id="30725" name="Rectangle 10"/>
          <p:cNvSpPr>
            <a:spLocks noChangeArrowheads="1"/>
          </p:cNvSpPr>
          <p:nvPr/>
        </p:nvSpPr>
        <p:spPr bwMode="auto">
          <a:xfrm>
            <a:off x="222250" y="4668838"/>
            <a:ext cx="1965325" cy="12017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b="1"/>
              <a:t>Roles in this category </a:t>
            </a:r>
            <a:r>
              <a:rPr lang="en-US" altLang="en-US" b="1">
                <a:solidFill>
                  <a:srgbClr val="FF0000"/>
                </a:solidFill>
              </a:rPr>
              <a:t>involve using information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9863" cy="1143000"/>
          </a:xfrm>
        </p:spPr>
        <p:txBody>
          <a:bodyPr/>
          <a:lstStyle/>
          <a:p>
            <a:pPr fontAlgn="auto">
              <a:spcAft>
                <a:spcPts val="0"/>
              </a:spcAft>
              <a:defRPr/>
            </a:pPr>
            <a:r>
              <a:rPr lang="en-US" dirty="0">
                <a:latin typeface="Calibri"/>
                <a:ea typeface="+mj-ea"/>
                <a:cs typeface="Calibri"/>
              </a:rPr>
              <a:t>Management Roles of Dietetic Practitioners</a:t>
            </a:r>
          </a:p>
        </p:txBody>
      </p:sp>
      <p:sp>
        <p:nvSpPr>
          <p:cNvPr id="31747" name="Content Placeholder 3"/>
          <p:cNvSpPr>
            <a:spLocks noGrp="1"/>
          </p:cNvSpPr>
          <p:nvPr>
            <p:ph idx="1"/>
          </p:nvPr>
        </p:nvSpPr>
        <p:spPr/>
        <p:txBody>
          <a:bodyPr/>
          <a:lstStyle/>
          <a:p>
            <a:r>
              <a:rPr lang="en-US" altLang="en-US">
                <a:latin typeface="Calibri" panose="020F0502020204030204" pitchFamily="34" charset="0"/>
                <a:cs typeface="Calibri" panose="020F0502020204030204" pitchFamily="34" charset="0"/>
              </a:rPr>
              <a:t>Dietetic Practitioner in Foodservice Management</a:t>
            </a:r>
          </a:p>
          <a:p>
            <a:r>
              <a:rPr lang="en-US" altLang="en-US">
                <a:latin typeface="Calibri" panose="020F0502020204030204" pitchFamily="34" charset="0"/>
                <a:cs typeface="Calibri" panose="020F0502020204030204" pitchFamily="34" charset="0"/>
              </a:rPr>
              <a:t>Dietetic Practitioner in Clinical Nutrition</a:t>
            </a:r>
          </a:p>
          <a:p>
            <a:r>
              <a:rPr lang="en-US" altLang="en-US">
                <a:latin typeface="Calibri" panose="020F0502020204030204" pitchFamily="34" charset="0"/>
                <a:cs typeface="Calibri" panose="020F0502020204030204" pitchFamily="34" charset="0"/>
              </a:rPr>
              <a:t>Dietetic Practitioner in Public Health</a:t>
            </a:r>
          </a:p>
          <a:p>
            <a:endParaRPr lang="en-US" altLang="en-US">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Content Placeholder 2"/>
          <p:cNvSpPr>
            <a:spLocks noGrp="1"/>
          </p:cNvSpPr>
          <p:nvPr>
            <p:ph idx="1"/>
          </p:nvPr>
        </p:nvSpPr>
        <p:spPr>
          <a:xfrm>
            <a:off x="457200" y="2065338"/>
            <a:ext cx="7620000" cy="1812925"/>
          </a:xfrm>
        </p:spPr>
        <p:txBody>
          <a:bodyPr/>
          <a:lstStyle/>
          <a:p>
            <a:pPr marL="114300" indent="0" algn="ctr">
              <a:buFont typeface="Wingdings" panose="05000000000000000000" pitchFamily="2" charset="2"/>
              <a:buNone/>
            </a:pPr>
            <a:r>
              <a:rPr lang="en-US" altLang="en-US" sz="3600">
                <a:solidFill>
                  <a:srgbClr val="FF0000"/>
                </a:solidFill>
                <a:latin typeface="Calibri" panose="020F0502020204030204" pitchFamily="34" charset="0"/>
                <a:cs typeface="Calibri" panose="020F0502020204030204" pitchFamily="34" charset="0"/>
              </a:rPr>
              <a:t>How do we Manage?</a:t>
            </a:r>
          </a:p>
          <a:p>
            <a:pPr marL="114300" indent="0" algn="ctr">
              <a:buFont typeface="Wingdings" panose="05000000000000000000" pitchFamily="2" charset="2"/>
              <a:buNone/>
            </a:pPr>
            <a:endParaRPr lang="en-US" altLang="en-US" sz="3600">
              <a:solidFill>
                <a:srgbClr val="FF0000"/>
              </a:solidFill>
              <a:latin typeface="Calibri" panose="020F0502020204030204" pitchFamily="34" charset="0"/>
              <a:cs typeface="Calibri" panose="020F0502020204030204" pitchFamily="34" charset="0"/>
            </a:endParaRPr>
          </a:p>
          <a:p>
            <a:pPr marL="114300" indent="0" algn="ctr">
              <a:buFont typeface="Wingdings" panose="05000000000000000000" pitchFamily="2" charset="2"/>
              <a:buNone/>
            </a:pPr>
            <a:r>
              <a:rPr lang="en-US" altLang="en-US" sz="3600">
                <a:solidFill>
                  <a:srgbClr val="FF0000"/>
                </a:solidFill>
                <a:latin typeface="Calibri" panose="020F0502020204030204" pitchFamily="34" charset="0"/>
                <a:cs typeface="Calibri" panose="020F0502020204030204" pitchFamily="34" charset="0"/>
              </a:rPr>
              <a:t>What Makes Someone a </a:t>
            </a:r>
            <a:r>
              <a:rPr lang="en-US" altLang="en-US" sz="3600" b="1" u="sng">
                <a:solidFill>
                  <a:srgbClr val="FF0000"/>
                </a:solidFill>
                <a:latin typeface="Calibri" panose="020F0502020204030204" pitchFamily="34" charset="0"/>
                <a:cs typeface="Calibri" panose="020F0502020204030204" pitchFamily="34" charset="0"/>
              </a:rPr>
              <a:t>Good</a:t>
            </a:r>
            <a:r>
              <a:rPr lang="en-US" altLang="en-US" sz="3600">
                <a:solidFill>
                  <a:srgbClr val="FF0000"/>
                </a:solidFill>
                <a:latin typeface="Calibri" panose="020F0502020204030204" pitchFamily="34" charset="0"/>
                <a:cs typeface="Calibri" panose="020F0502020204030204" pitchFamily="34" charset="0"/>
              </a:rPr>
              <a:t> manager?</a:t>
            </a:r>
          </a:p>
          <a:p>
            <a:pPr marL="114300" indent="0" algn="ctr">
              <a:buFont typeface="Wingdings" panose="05000000000000000000" pitchFamily="2" charset="2"/>
              <a:buNone/>
            </a:pPr>
            <a:endParaRPr lang="en-US" altLang="en-US" sz="3600">
              <a:solidFill>
                <a:srgbClr val="FF0000"/>
              </a:solidFill>
              <a:latin typeface="Calibri" panose="020F0502020204030204" pitchFamily="34" charset="0"/>
              <a:cs typeface="Calibri" panose="020F0502020204030204" pitchFamily="34" charset="0"/>
            </a:endParaRPr>
          </a:p>
          <a:p>
            <a:pPr marL="114300" indent="0" algn="ctr">
              <a:buFont typeface="Wingdings" panose="05000000000000000000" pitchFamily="2" charset="2"/>
              <a:buNone/>
            </a:pPr>
            <a:endParaRPr lang="en-US" altLang="en-US" sz="3600">
              <a:solidFill>
                <a:srgbClr val="FF0000"/>
              </a:solidFill>
              <a:latin typeface="Calibri" panose="020F0502020204030204" pitchFamily="34" charset="0"/>
              <a:cs typeface="Calibri" panose="020F0502020204030204" pitchFamily="34" charset="0"/>
            </a:endParaRPr>
          </a:p>
          <a:p>
            <a:pPr marL="114300" indent="0" algn="ctr">
              <a:buFont typeface="Wingdings" panose="05000000000000000000" pitchFamily="2" charset="2"/>
              <a:buNone/>
            </a:pPr>
            <a:endParaRPr lang="en-US" altLang="en-US" sz="3600">
              <a:solidFill>
                <a:srgbClr val="FF0000"/>
              </a:solidFill>
              <a:latin typeface="Calibri" panose="020F0502020204030204" pitchFamily="34" charset="0"/>
              <a:cs typeface="Calibri" panose="020F0502020204030204" pitchFamily="34" charset="0"/>
            </a:endParaRPr>
          </a:p>
          <a:p>
            <a:pPr marL="114300" indent="0" algn="ctr">
              <a:buFont typeface="Wingdings" panose="05000000000000000000" pitchFamily="2" charset="2"/>
              <a:buNone/>
            </a:pPr>
            <a:endParaRPr lang="en-US" altLang="en-US" sz="3600">
              <a:solidFill>
                <a:srgbClr val="FF0000"/>
              </a:solidFill>
              <a:latin typeface="Calibri" panose="020F0502020204030204" pitchFamily="34" charset="0"/>
              <a:cs typeface="Calibri" panose="020F050202020403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altLang="en-US">
                <a:latin typeface="Calibri" panose="020F0502020204030204" pitchFamily="34" charset="0"/>
                <a:cs typeface="Calibri" panose="020F0502020204030204" pitchFamily="34" charset="0"/>
              </a:rPr>
              <a:t>The Field of Dietetics…</a:t>
            </a:r>
          </a:p>
        </p:txBody>
      </p:sp>
      <p:sp>
        <p:nvSpPr>
          <p:cNvPr id="3" name="Content Placeholder 2"/>
          <p:cNvSpPr>
            <a:spLocks noGrp="1"/>
          </p:cNvSpPr>
          <p:nvPr>
            <p:ph idx="1"/>
          </p:nvPr>
        </p:nvSpPr>
        <p:spPr/>
        <p:txBody>
          <a:bodyPr rtlCol="0">
            <a:normAutofit/>
          </a:bodyPr>
          <a:lstStyle/>
          <a:p>
            <a:pPr fontAlgn="auto">
              <a:spcAft>
                <a:spcPts val="0"/>
              </a:spcAft>
              <a:buFont typeface="Wingdings" charset="2"/>
              <a:buChar char="§"/>
              <a:defRPr/>
            </a:pPr>
            <a:r>
              <a:rPr lang="en-US" dirty="0">
                <a:latin typeface="Calibri"/>
                <a:ea typeface="+mn-ea"/>
                <a:cs typeface="Calibri"/>
              </a:rPr>
              <a:t>In the field of dietetics you will most likely encounter people as:</a:t>
            </a:r>
          </a:p>
          <a:p>
            <a:pPr marL="114300" indent="0" fontAlgn="auto">
              <a:spcAft>
                <a:spcPts val="0"/>
              </a:spcAft>
              <a:buFont typeface="Wingdings" charset="2"/>
              <a:buNone/>
              <a:defRPr/>
            </a:pPr>
            <a:endParaRPr lang="en-US" dirty="0">
              <a:latin typeface="Calibri"/>
              <a:ea typeface="+mn-ea"/>
              <a:cs typeface="Calibri"/>
            </a:endParaRPr>
          </a:p>
          <a:p>
            <a:pPr marL="640080" lvl="1" fontAlgn="auto">
              <a:lnSpc>
                <a:spcPct val="80000"/>
              </a:lnSpc>
              <a:spcAft>
                <a:spcPts val="0"/>
              </a:spcAft>
              <a:buClr>
                <a:schemeClr val="bg2"/>
              </a:buClr>
              <a:buFont typeface="Arial"/>
              <a:buChar char="•"/>
              <a:defRPr/>
            </a:pPr>
            <a:r>
              <a:rPr lang="en-US" sz="2800" dirty="0">
                <a:latin typeface="Calibri"/>
                <a:ea typeface="+mn-ea"/>
                <a:cs typeface="Calibri"/>
              </a:rPr>
              <a:t>Registered Dietitian (RD)</a:t>
            </a:r>
          </a:p>
          <a:p>
            <a:pPr marL="640080" lvl="1" fontAlgn="auto">
              <a:lnSpc>
                <a:spcPct val="80000"/>
              </a:lnSpc>
              <a:spcAft>
                <a:spcPts val="0"/>
              </a:spcAft>
              <a:buClr>
                <a:schemeClr val="bg2"/>
              </a:buClr>
              <a:buFont typeface="Arial"/>
              <a:buChar char="•"/>
              <a:defRPr/>
            </a:pPr>
            <a:r>
              <a:rPr lang="en-US" sz="2800" dirty="0">
                <a:latin typeface="Calibri"/>
                <a:ea typeface="+mn-ea"/>
                <a:cs typeface="Calibri"/>
              </a:rPr>
              <a:t>Dietetic Technician, Registered (DTR)</a:t>
            </a:r>
          </a:p>
          <a:p>
            <a:pPr marL="411480" lvl="1" indent="0" fontAlgn="auto">
              <a:lnSpc>
                <a:spcPct val="80000"/>
              </a:lnSpc>
              <a:spcAft>
                <a:spcPts val="0"/>
              </a:spcAft>
              <a:buClr>
                <a:schemeClr val="bg2"/>
              </a:buClr>
              <a:buFont typeface="Arial"/>
              <a:buNone/>
              <a:defRPr/>
            </a:pPr>
            <a:endParaRPr lang="en-US" sz="2800" dirty="0">
              <a:latin typeface="Calibri"/>
              <a:ea typeface="+mn-ea"/>
              <a:cs typeface="Calibri"/>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41338" y="2811463"/>
            <a:ext cx="7332662" cy="1489075"/>
          </a:xfrm>
          <a:prstGeom prst="rect">
            <a:avLst/>
          </a:prstGeom>
          <a:solidFill>
            <a:srgbClr val="FFFFFF"/>
          </a:solidFill>
          <a:ln w="57150">
            <a:solidFill>
              <a:srgbClr val="0D0D0D"/>
            </a:solidFill>
            <a:prstDash val="lgDash"/>
            <a:miter lim="800000"/>
            <a:headEnd/>
            <a:tailEnd/>
          </a:ln>
          <a:effectLst>
            <a:outerShdw blurRad="50800" dist="25400" algn="bl" rotWithShape="0">
              <a:srgbClr val="808080">
                <a:alpha val="59999"/>
              </a:srgbClr>
            </a:outerShdw>
          </a:effectLst>
        </p:spPr>
        <p:txBody>
          <a:bodyPr anchor="ctr"/>
          <a:lstStyle/>
          <a:p>
            <a:pPr algn="ctr" fontAlgn="auto">
              <a:spcBef>
                <a:spcPts val="0"/>
              </a:spcBef>
              <a:spcAft>
                <a:spcPts val="0"/>
              </a:spcAft>
              <a:defRPr/>
            </a:pPr>
            <a:r>
              <a:rPr lang="en-US" sz="4800" b="1" dirty="0">
                <a:solidFill>
                  <a:srgbClr val="FF0000"/>
                </a:solidFill>
                <a:latin typeface="Apple Symbols"/>
                <a:ea typeface="+mn-ea"/>
                <a:cs typeface="Apple Symbols"/>
              </a:rPr>
              <a:t>WHAT ROLES/ POSITIONS DO THESE RDs AND DTRs HAVE???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2"/>
          <p:cNvSpPr>
            <a:spLocks noGrp="1"/>
          </p:cNvSpPr>
          <p:nvPr>
            <p:ph idx="1"/>
          </p:nvPr>
        </p:nvSpPr>
        <p:spPr/>
        <p:txBody>
          <a:bodyPr/>
          <a:lstStyle/>
          <a:p>
            <a:r>
              <a:rPr lang="en-US" altLang="en-US">
                <a:latin typeface="Calibri" panose="020F0502020204030204" pitchFamily="34" charset="0"/>
                <a:cs typeface="Calibri" panose="020F0502020204030204" pitchFamily="34" charset="0"/>
              </a:rPr>
              <a:t>Dietetic practitioners in clinical nutrition can acquire one of the following (managerial) positions:</a:t>
            </a:r>
          </a:p>
          <a:p>
            <a:pPr lvl="1">
              <a:lnSpc>
                <a:spcPct val="80000"/>
              </a:lnSpc>
              <a:buClr>
                <a:schemeClr val="bg2"/>
              </a:buClr>
            </a:pPr>
            <a:r>
              <a:rPr lang="en-US" altLang="en-US">
                <a:latin typeface="Calibri" panose="020F0502020204030204" pitchFamily="34" charset="0"/>
                <a:cs typeface="Calibri" panose="020F0502020204030204" pitchFamily="34" charset="0"/>
              </a:rPr>
              <a:t>Clinical Nutrition Manager</a:t>
            </a:r>
          </a:p>
          <a:p>
            <a:pPr lvl="1">
              <a:lnSpc>
                <a:spcPct val="80000"/>
              </a:lnSpc>
              <a:buClr>
                <a:schemeClr val="bg2"/>
              </a:buClr>
            </a:pPr>
            <a:r>
              <a:rPr lang="en-US" altLang="en-US">
                <a:latin typeface="Calibri" panose="020F0502020204030204" pitchFamily="34" charset="0"/>
                <a:cs typeface="Calibri" panose="020F0502020204030204" pitchFamily="34" charset="0"/>
              </a:rPr>
              <a:t>Chief Clinical Dietitian</a:t>
            </a:r>
          </a:p>
          <a:p>
            <a:pPr lvl="1">
              <a:lnSpc>
                <a:spcPct val="80000"/>
              </a:lnSpc>
              <a:buClr>
                <a:schemeClr val="bg2"/>
              </a:buClr>
            </a:pPr>
            <a:r>
              <a:rPr lang="en-US" altLang="en-US">
                <a:latin typeface="Calibri" panose="020F0502020204030204" pitchFamily="34" charset="0"/>
                <a:cs typeface="Calibri" panose="020F0502020204030204" pitchFamily="34" charset="0"/>
              </a:rPr>
              <a:t>Clinical Dietitian</a:t>
            </a:r>
          </a:p>
          <a:p>
            <a:pPr lvl="1">
              <a:lnSpc>
                <a:spcPct val="80000"/>
              </a:lnSpc>
              <a:buClr>
                <a:schemeClr val="bg2"/>
              </a:buClr>
            </a:pPr>
            <a:r>
              <a:rPr lang="en-US" altLang="en-US">
                <a:latin typeface="Calibri" panose="020F0502020204030204" pitchFamily="34" charset="0"/>
                <a:cs typeface="Calibri" panose="020F0502020204030204" pitchFamily="34" charset="0"/>
              </a:rPr>
              <a:t>Clinical Dietetic Technician </a:t>
            </a:r>
          </a:p>
        </p:txBody>
      </p:sp>
      <p:sp>
        <p:nvSpPr>
          <p:cNvPr id="4" name="Title 3"/>
          <p:cNvSpPr>
            <a:spLocks noGrp="1"/>
          </p:cNvSpPr>
          <p:nvPr>
            <p:ph type="title"/>
          </p:nvPr>
        </p:nvSpPr>
        <p:spPr>
          <a:xfrm>
            <a:off x="163513" y="298450"/>
            <a:ext cx="8331200" cy="1143000"/>
          </a:xfrm>
        </p:spPr>
        <p:txBody>
          <a:bodyPr/>
          <a:lstStyle/>
          <a:p>
            <a:pPr fontAlgn="auto">
              <a:spcAft>
                <a:spcPts val="0"/>
              </a:spcAft>
              <a:defRPr/>
            </a:pPr>
            <a:r>
              <a:rPr lang="en-US" dirty="0">
                <a:latin typeface="Calibri"/>
                <a:ea typeface="+mj-ea"/>
                <a:cs typeface="Calibri"/>
              </a:rPr>
              <a:t>Dietetic Practitioner in Clinical Nutrition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fontAlgn="auto">
              <a:spcAft>
                <a:spcPts val="0"/>
              </a:spcAft>
              <a:buFont typeface="Wingdings" charset="2"/>
              <a:buChar char="§"/>
              <a:defRPr/>
            </a:pPr>
            <a:r>
              <a:rPr lang="en-US" dirty="0">
                <a:latin typeface="Calibri"/>
                <a:ea typeface="+mn-ea"/>
                <a:cs typeface="Calibri"/>
              </a:rPr>
              <a:t>In community nutrition, dietitians can acquire one of the two following roles:</a:t>
            </a:r>
          </a:p>
          <a:p>
            <a:pPr marL="114300" indent="0" fontAlgn="auto">
              <a:spcAft>
                <a:spcPts val="0"/>
              </a:spcAft>
              <a:buFont typeface="Wingdings" charset="2"/>
              <a:buNone/>
              <a:defRPr/>
            </a:pPr>
            <a:endParaRPr lang="en-US" dirty="0">
              <a:latin typeface="Calibri"/>
              <a:ea typeface="+mn-ea"/>
              <a:cs typeface="Calibri"/>
            </a:endParaRPr>
          </a:p>
          <a:p>
            <a:pPr marL="640080" lvl="1" fontAlgn="auto">
              <a:lnSpc>
                <a:spcPct val="80000"/>
              </a:lnSpc>
              <a:spcAft>
                <a:spcPts val="0"/>
              </a:spcAft>
              <a:buClr>
                <a:schemeClr val="bg2"/>
              </a:buClr>
              <a:buFont typeface="Arial"/>
              <a:buChar char="•"/>
              <a:defRPr/>
            </a:pPr>
            <a:r>
              <a:rPr lang="en-US" sz="2800" dirty="0">
                <a:latin typeface="Calibri"/>
                <a:ea typeface="+mn-ea"/>
                <a:cs typeface="Calibri"/>
              </a:rPr>
              <a:t>Public Health Nutritionist</a:t>
            </a:r>
          </a:p>
          <a:p>
            <a:pPr marL="640080" lvl="1" fontAlgn="auto">
              <a:lnSpc>
                <a:spcPct val="80000"/>
              </a:lnSpc>
              <a:spcAft>
                <a:spcPts val="0"/>
              </a:spcAft>
              <a:buClr>
                <a:schemeClr val="bg2"/>
              </a:buClr>
              <a:buFont typeface="Arial"/>
              <a:buChar char="•"/>
              <a:defRPr/>
            </a:pPr>
            <a:r>
              <a:rPr lang="en-US" sz="2800" dirty="0">
                <a:latin typeface="Calibri"/>
                <a:ea typeface="+mn-ea"/>
                <a:cs typeface="Calibri"/>
              </a:rPr>
              <a:t>Community Dietitian (Community Nutritionist)</a:t>
            </a:r>
          </a:p>
          <a:p>
            <a:pPr marL="640080" lvl="1" fontAlgn="auto">
              <a:lnSpc>
                <a:spcPct val="80000"/>
              </a:lnSpc>
              <a:spcAft>
                <a:spcPts val="0"/>
              </a:spcAft>
              <a:buClr>
                <a:schemeClr val="bg2"/>
              </a:buClr>
              <a:buFont typeface="Arial"/>
              <a:buChar char="•"/>
              <a:defRPr/>
            </a:pPr>
            <a:endParaRPr lang="en-US" sz="2800" dirty="0">
              <a:latin typeface="Calibri"/>
              <a:ea typeface="+mn-ea"/>
              <a:cs typeface="Calibri"/>
            </a:endParaRPr>
          </a:p>
        </p:txBody>
      </p:sp>
      <p:sp>
        <p:nvSpPr>
          <p:cNvPr id="4" name="Title 3"/>
          <p:cNvSpPr>
            <a:spLocks noGrp="1"/>
          </p:cNvSpPr>
          <p:nvPr>
            <p:ph type="title"/>
          </p:nvPr>
        </p:nvSpPr>
        <p:spPr>
          <a:xfrm>
            <a:off x="457200" y="274638"/>
            <a:ext cx="8331200" cy="1143000"/>
          </a:xfrm>
        </p:spPr>
        <p:txBody>
          <a:bodyPr/>
          <a:lstStyle/>
          <a:p>
            <a:pPr fontAlgn="auto">
              <a:spcAft>
                <a:spcPts val="0"/>
              </a:spcAft>
              <a:defRPr/>
            </a:pPr>
            <a:r>
              <a:rPr lang="en-US" dirty="0">
                <a:latin typeface="Calibri"/>
                <a:ea typeface="+mj-ea"/>
                <a:cs typeface="Calibri"/>
              </a:rPr>
              <a:t>Dietetic Practitioner in Public Health</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a:spLocks noChangeArrowheads="1"/>
          </p:cNvSpPr>
          <p:nvPr/>
        </p:nvSpPr>
        <p:spPr bwMode="auto">
          <a:xfrm>
            <a:off x="2659063" y="1150938"/>
            <a:ext cx="5486400" cy="5351462"/>
          </a:xfrm>
          <a:prstGeom prst="ellipse">
            <a:avLst/>
          </a:prstGeom>
          <a:solidFill>
            <a:srgbClr val="C5A6E8"/>
          </a:solidFill>
          <a:ln w="12700">
            <a:solidFill>
              <a:srgbClr val="C0A1E4"/>
            </a:solidFill>
            <a:round/>
            <a:headEnd/>
            <a:tailEnd/>
          </a:ln>
          <a:effectLst>
            <a:outerShdw blurRad="50800" dist="25400" algn="bl" rotWithShape="0">
              <a:srgbClr val="808080">
                <a:alpha val="59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7" name="Title 1"/>
          <p:cNvSpPr>
            <a:spLocks noGrp="1"/>
          </p:cNvSpPr>
          <p:nvPr>
            <p:ph type="title"/>
          </p:nvPr>
        </p:nvSpPr>
        <p:spPr>
          <a:xfrm>
            <a:off x="457200" y="155575"/>
            <a:ext cx="8331200" cy="1143000"/>
          </a:xfrm>
        </p:spPr>
        <p:txBody>
          <a:bodyPr/>
          <a:lstStyle/>
          <a:p>
            <a:pPr fontAlgn="auto">
              <a:spcAft>
                <a:spcPts val="0"/>
              </a:spcAft>
              <a:defRPr/>
            </a:pPr>
            <a:r>
              <a:rPr lang="en-US" dirty="0">
                <a:latin typeface="Calibri"/>
                <a:ea typeface="+mj-ea"/>
                <a:cs typeface="Calibri"/>
              </a:rPr>
              <a:t>Example</a:t>
            </a:r>
          </a:p>
        </p:txBody>
      </p:sp>
      <p:sp>
        <p:nvSpPr>
          <p:cNvPr id="8" name="Oval 7"/>
          <p:cNvSpPr>
            <a:spLocks noChangeArrowheads="1"/>
          </p:cNvSpPr>
          <p:nvPr/>
        </p:nvSpPr>
        <p:spPr bwMode="auto">
          <a:xfrm>
            <a:off x="4741863" y="2801938"/>
            <a:ext cx="1625600" cy="1635125"/>
          </a:xfrm>
          <a:prstGeom prst="ellipse">
            <a:avLst/>
          </a:prstGeom>
          <a:solidFill>
            <a:schemeClr val="accent1"/>
          </a:solidFill>
          <a:ln w="12700">
            <a:solidFill>
              <a:srgbClr val="886ECE"/>
            </a:solidFill>
            <a:round/>
            <a:headEnd/>
            <a:tailEnd/>
          </a:ln>
          <a:effectLst>
            <a:outerShdw blurRad="50800" dist="25400" algn="bl" rotWithShape="0">
              <a:srgbClr val="808080">
                <a:alpha val="59999"/>
              </a:srgbClr>
            </a:outerShdw>
          </a:effectLst>
        </p:spPr>
        <p:txBody>
          <a:bodyPr anchor="ctr"/>
          <a:lstStyle/>
          <a:p>
            <a:pPr algn="ctr" fontAlgn="auto">
              <a:spcBef>
                <a:spcPts val="0"/>
              </a:spcBef>
              <a:spcAft>
                <a:spcPts val="0"/>
              </a:spcAft>
              <a:defRPr/>
            </a:pPr>
            <a:r>
              <a:rPr lang="en-US" dirty="0" err="1">
                <a:solidFill>
                  <a:schemeClr val="lt1"/>
                </a:solidFill>
                <a:latin typeface="+mn-lt"/>
                <a:ea typeface="+mn-ea"/>
              </a:rPr>
              <a:t>Achrafieh</a:t>
            </a:r>
            <a:endParaRPr lang="en-US" dirty="0">
              <a:solidFill>
                <a:schemeClr val="lt1"/>
              </a:solidFill>
              <a:latin typeface="+mn-lt"/>
              <a:ea typeface="+mn-ea"/>
            </a:endParaRPr>
          </a:p>
        </p:txBody>
      </p:sp>
      <p:sp>
        <p:nvSpPr>
          <p:cNvPr id="9" name="Oval 8"/>
          <p:cNvSpPr>
            <a:spLocks noChangeArrowheads="1"/>
          </p:cNvSpPr>
          <p:nvPr/>
        </p:nvSpPr>
        <p:spPr bwMode="auto">
          <a:xfrm>
            <a:off x="6502400" y="2336800"/>
            <a:ext cx="1490663" cy="1439863"/>
          </a:xfrm>
          <a:prstGeom prst="ellipse">
            <a:avLst/>
          </a:prstGeom>
          <a:solidFill>
            <a:schemeClr val="accent1"/>
          </a:solidFill>
          <a:ln w="12700">
            <a:solidFill>
              <a:srgbClr val="886ECE"/>
            </a:solidFill>
            <a:round/>
            <a:headEnd/>
            <a:tailEnd/>
          </a:ln>
          <a:effectLst>
            <a:outerShdw blurRad="50800" dist="25400" algn="bl" rotWithShape="0">
              <a:srgbClr val="808080">
                <a:alpha val="59999"/>
              </a:srgbClr>
            </a:outerShdw>
          </a:effectLst>
        </p:spPr>
        <p:txBody>
          <a:bodyPr anchor="ctr"/>
          <a:lstStyle/>
          <a:p>
            <a:pPr algn="ctr" fontAlgn="auto">
              <a:spcBef>
                <a:spcPts val="0"/>
              </a:spcBef>
              <a:spcAft>
                <a:spcPts val="0"/>
              </a:spcAft>
              <a:defRPr/>
            </a:pPr>
            <a:r>
              <a:rPr lang="en-US" dirty="0">
                <a:solidFill>
                  <a:schemeClr val="lt1"/>
                </a:solidFill>
                <a:latin typeface="+mn-lt"/>
                <a:ea typeface="+mn-ea"/>
              </a:rPr>
              <a:t>Verdun</a:t>
            </a:r>
          </a:p>
        </p:txBody>
      </p:sp>
      <p:sp>
        <p:nvSpPr>
          <p:cNvPr id="10" name="Oval 9"/>
          <p:cNvSpPr>
            <a:spLocks noChangeArrowheads="1"/>
          </p:cNvSpPr>
          <p:nvPr/>
        </p:nvSpPr>
        <p:spPr bwMode="auto">
          <a:xfrm>
            <a:off x="3538538" y="4241800"/>
            <a:ext cx="1490662" cy="1439863"/>
          </a:xfrm>
          <a:prstGeom prst="ellipse">
            <a:avLst/>
          </a:prstGeom>
          <a:solidFill>
            <a:schemeClr val="accent1"/>
          </a:solidFill>
          <a:ln w="12700">
            <a:solidFill>
              <a:srgbClr val="886ECE"/>
            </a:solidFill>
            <a:round/>
            <a:headEnd/>
            <a:tailEnd/>
          </a:ln>
          <a:effectLst>
            <a:outerShdw blurRad="50800" dist="25400" algn="bl" rotWithShape="0">
              <a:srgbClr val="808080">
                <a:alpha val="59999"/>
              </a:srgbClr>
            </a:outerShdw>
          </a:effectLst>
        </p:spPr>
        <p:txBody>
          <a:bodyPr anchor="ctr"/>
          <a:lstStyle/>
          <a:p>
            <a:pPr algn="ctr" fontAlgn="auto">
              <a:spcBef>
                <a:spcPts val="0"/>
              </a:spcBef>
              <a:spcAft>
                <a:spcPts val="0"/>
              </a:spcAft>
              <a:defRPr/>
            </a:pPr>
            <a:r>
              <a:rPr lang="en-US" dirty="0" err="1">
                <a:solidFill>
                  <a:schemeClr val="lt1"/>
                </a:solidFill>
                <a:latin typeface="+mn-lt"/>
                <a:ea typeface="+mn-ea"/>
              </a:rPr>
              <a:t>Zahle</a:t>
            </a:r>
            <a:endParaRPr lang="en-US" dirty="0">
              <a:solidFill>
                <a:schemeClr val="lt1"/>
              </a:solidFill>
              <a:latin typeface="+mn-lt"/>
              <a:ea typeface="+mn-ea"/>
            </a:endParaRPr>
          </a:p>
        </p:txBody>
      </p:sp>
      <p:sp>
        <p:nvSpPr>
          <p:cNvPr id="11" name="Oval 10"/>
          <p:cNvSpPr>
            <a:spLocks noChangeArrowheads="1"/>
          </p:cNvSpPr>
          <p:nvPr/>
        </p:nvSpPr>
        <p:spPr bwMode="auto">
          <a:xfrm>
            <a:off x="2794000" y="2674938"/>
            <a:ext cx="1490663" cy="1439862"/>
          </a:xfrm>
          <a:prstGeom prst="ellipse">
            <a:avLst/>
          </a:prstGeom>
          <a:solidFill>
            <a:schemeClr val="accent1"/>
          </a:solidFill>
          <a:ln w="12700">
            <a:solidFill>
              <a:srgbClr val="886ECE"/>
            </a:solidFill>
            <a:round/>
            <a:headEnd/>
            <a:tailEnd/>
          </a:ln>
          <a:effectLst>
            <a:outerShdw blurRad="50800" dist="25400" algn="bl" rotWithShape="0">
              <a:srgbClr val="808080">
                <a:alpha val="59999"/>
              </a:srgbClr>
            </a:outerShdw>
          </a:effectLst>
        </p:spPr>
        <p:txBody>
          <a:bodyPr anchor="ctr"/>
          <a:lstStyle/>
          <a:p>
            <a:pPr algn="ctr" fontAlgn="auto">
              <a:spcBef>
                <a:spcPts val="0"/>
              </a:spcBef>
              <a:spcAft>
                <a:spcPts val="0"/>
              </a:spcAft>
              <a:defRPr/>
            </a:pPr>
            <a:r>
              <a:rPr lang="en-US" sz="1900" dirty="0" err="1">
                <a:solidFill>
                  <a:schemeClr val="lt1"/>
                </a:solidFill>
                <a:latin typeface="+mn-lt"/>
                <a:ea typeface="+mn-ea"/>
              </a:rPr>
              <a:t>Jounieh</a:t>
            </a:r>
            <a:endParaRPr lang="en-US" sz="1900" dirty="0">
              <a:solidFill>
                <a:schemeClr val="lt1"/>
              </a:solidFill>
              <a:latin typeface="+mn-lt"/>
              <a:ea typeface="+mn-ea"/>
            </a:endParaRPr>
          </a:p>
        </p:txBody>
      </p:sp>
      <p:sp>
        <p:nvSpPr>
          <p:cNvPr id="12" name="Oval 11"/>
          <p:cNvSpPr>
            <a:spLocks noChangeArrowheads="1"/>
          </p:cNvSpPr>
          <p:nvPr/>
        </p:nvSpPr>
        <p:spPr bwMode="auto">
          <a:xfrm>
            <a:off x="4605338" y="1236663"/>
            <a:ext cx="1490662" cy="1438275"/>
          </a:xfrm>
          <a:prstGeom prst="ellipse">
            <a:avLst/>
          </a:prstGeom>
          <a:solidFill>
            <a:schemeClr val="accent1"/>
          </a:solidFill>
          <a:ln w="12700">
            <a:solidFill>
              <a:srgbClr val="886ECE"/>
            </a:solidFill>
            <a:round/>
            <a:headEnd/>
            <a:tailEnd/>
          </a:ln>
          <a:effectLst>
            <a:outerShdw blurRad="50800" dist="25400" algn="bl" rotWithShape="0">
              <a:srgbClr val="808080">
                <a:alpha val="59999"/>
              </a:srgbClr>
            </a:outerShdw>
          </a:effectLst>
        </p:spPr>
        <p:txBody>
          <a:bodyPr anchor="ctr"/>
          <a:lstStyle/>
          <a:p>
            <a:pPr algn="ctr" fontAlgn="auto">
              <a:spcBef>
                <a:spcPts val="0"/>
              </a:spcBef>
              <a:spcAft>
                <a:spcPts val="0"/>
              </a:spcAft>
              <a:defRPr/>
            </a:pPr>
            <a:r>
              <a:rPr lang="en-US" sz="2200" dirty="0" err="1">
                <a:solidFill>
                  <a:schemeClr val="lt1"/>
                </a:solidFill>
                <a:latin typeface="+mn-lt"/>
                <a:ea typeface="+mn-ea"/>
              </a:rPr>
              <a:t>Hamra</a:t>
            </a:r>
            <a:endParaRPr lang="en-US" sz="2200" dirty="0">
              <a:solidFill>
                <a:schemeClr val="lt1"/>
              </a:solidFill>
              <a:latin typeface="+mn-lt"/>
              <a:ea typeface="+mn-ea"/>
            </a:endParaRPr>
          </a:p>
        </p:txBody>
      </p:sp>
      <p:sp>
        <p:nvSpPr>
          <p:cNvPr id="13" name="Oval 12"/>
          <p:cNvSpPr>
            <a:spLocks noChangeArrowheads="1"/>
          </p:cNvSpPr>
          <p:nvPr/>
        </p:nvSpPr>
        <p:spPr bwMode="auto">
          <a:xfrm>
            <a:off x="5621338" y="4437063"/>
            <a:ext cx="1490662" cy="1438275"/>
          </a:xfrm>
          <a:prstGeom prst="ellipse">
            <a:avLst/>
          </a:prstGeom>
          <a:solidFill>
            <a:schemeClr val="accent1"/>
          </a:solidFill>
          <a:ln w="12700">
            <a:solidFill>
              <a:srgbClr val="886ECE"/>
            </a:solidFill>
            <a:round/>
            <a:headEnd/>
            <a:tailEnd/>
          </a:ln>
          <a:effectLst>
            <a:outerShdw blurRad="50800" dist="25400" algn="bl" rotWithShape="0">
              <a:srgbClr val="808080">
                <a:alpha val="59999"/>
              </a:srgbClr>
            </a:outerShdw>
          </a:effectLst>
        </p:spPr>
        <p:txBody>
          <a:bodyPr anchor="ctr"/>
          <a:lstStyle/>
          <a:p>
            <a:pPr algn="ctr" fontAlgn="auto">
              <a:spcBef>
                <a:spcPts val="0"/>
              </a:spcBef>
              <a:spcAft>
                <a:spcPts val="0"/>
              </a:spcAft>
              <a:defRPr/>
            </a:pPr>
            <a:r>
              <a:rPr lang="en-US" dirty="0" err="1">
                <a:solidFill>
                  <a:schemeClr val="lt1"/>
                </a:solidFill>
                <a:latin typeface="+mn-lt"/>
                <a:ea typeface="+mn-ea"/>
              </a:rPr>
              <a:t>Bekaa</a:t>
            </a:r>
            <a:endParaRPr lang="en-US" dirty="0">
              <a:solidFill>
                <a:schemeClr val="lt1"/>
              </a:solidFill>
              <a:latin typeface="+mn-lt"/>
              <a:ea typeface="+mn-ea"/>
            </a:endParaRPr>
          </a:p>
        </p:txBody>
      </p:sp>
      <p:sp>
        <p:nvSpPr>
          <p:cNvPr id="14" name="Oval 13"/>
          <p:cNvSpPr>
            <a:spLocks noChangeArrowheads="1"/>
          </p:cNvSpPr>
          <p:nvPr/>
        </p:nvSpPr>
        <p:spPr bwMode="auto">
          <a:xfrm>
            <a:off x="119063" y="6248400"/>
            <a:ext cx="269875" cy="322263"/>
          </a:xfrm>
          <a:prstGeom prst="ellipse">
            <a:avLst/>
          </a:prstGeom>
          <a:solidFill>
            <a:schemeClr val="accent1"/>
          </a:solidFill>
          <a:ln w="12700">
            <a:solidFill>
              <a:srgbClr val="886ECE"/>
            </a:solidFill>
            <a:round/>
            <a:headEnd/>
            <a:tailEnd/>
          </a:ln>
          <a:effectLst>
            <a:outerShdw blurRad="50800" dist="25400" algn="bl" rotWithShape="0">
              <a:srgbClr val="808080">
                <a:alpha val="59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5" name="Oval 14"/>
          <p:cNvSpPr>
            <a:spLocks noChangeArrowheads="1"/>
          </p:cNvSpPr>
          <p:nvPr/>
        </p:nvSpPr>
        <p:spPr bwMode="auto">
          <a:xfrm>
            <a:off x="84138" y="5722938"/>
            <a:ext cx="271462" cy="322262"/>
          </a:xfrm>
          <a:prstGeom prst="ellipse">
            <a:avLst/>
          </a:prstGeom>
          <a:solidFill>
            <a:srgbClr val="C5A6E8"/>
          </a:solidFill>
          <a:ln w="12700">
            <a:solidFill>
              <a:srgbClr val="C0A1E4"/>
            </a:solidFill>
            <a:round/>
            <a:headEnd/>
            <a:tailEnd/>
          </a:ln>
          <a:effectLst>
            <a:outerShdw blurRad="50800" dist="25400" algn="bl" rotWithShape="0">
              <a:srgbClr val="808080">
                <a:alpha val="59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6" name="Rectangle 15"/>
          <p:cNvSpPr>
            <a:spLocks noChangeArrowheads="1"/>
          </p:cNvSpPr>
          <p:nvPr/>
        </p:nvSpPr>
        <p:spPr bwMode="auto">
          <a:xfrm>
            <a:off x="355600" y="5605463"/>
            <a:ext cx="2743200" cy="439737"/>
          </a:xfrm>
          <a:prstGeom prst="rect">
            <a:avLst/>
          </a:prstGeom>
          <a:noFill/>
          <a:ln>
            <a:noFill/>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p>
            <a:pPr fontAlgn="auto">
              <a:spcBef>
                <a:spcPts val="0"/>
              </a:spcBef>
              <a:spcAft>
                <a:spcPts val="0"/>
              </a:spcAft>
              <a:defRPr/>
            </a:pPr>
            <a:r>
              <a:rPr lang="en-US" dirty="0">
                <a:latin typeface="+mn-lt"/>
                <a:ea typeface="+mn-ea"/>
              </a:rPr>
              <a:t>Public health nutritionist</a:t>
            </a:r>
          </a:p>
        </p:txBody>
      </p:sp>
      <p:sp>
        <p:nvSpPr>
          <p:cNvPr id="17" name="Rectangle 16"/>
          <p:cNvSpPr>
            <a:spLocks noChangeArrowheads="1"/>
          </p:cNvSpPr>
          <p:nvPr/>
        </p:nvSpPr>
        <p:spPr bwMode="auto">
          <a:xfrm>
            <a:off x="355600" y="6146800"/>
            <a:ext cx="2743200" cy="439738"/>
          </a:xfrm>
          <a:prstGeom prst="rect">
            <a:avLst/>
          </a:prstGeom>
          <a:noFill/>
          <a:ln>
            <a:noFill/>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p>
            <a:pPr fontAlgn="auto">
              <a:spcBef>
                <a:spcPts val="0"/>
              </a:spcBef>
              <a:spcAft>
                <a:spcPts val="0"/>
              </a:spcAft>
              <a:defRPr/>
            </a:pPr>
            <a:r>
              <a:rPr lang="en-US" dirty="0">
                <a:latin typeface="+mn-lt"/>
                <a:ea typeface="+mn-ea"/>
              </a:rPr>
              <a:t>Community dietitian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 y="274638"/>
            <a:ext cx="8150225" cy="1143000"/>
          </a:xfrm>
        </p:spPr>
        <p:txBody>
          <a:bodyPr/>
          <a:lstStyle/>
          <a:p>
            <a:pPr fontAlgn="auto">
              <a:spcAft>
                <a:spcPts val="0"/>
              </a:spcAft>
              <a:defRPr/>
            </a:pPr>
            <a:r>
              <a:rPr lang="en-US" dirty="0">
                <a:latin typeface="Calibri"/>
                <a:ea typeface="+mj-ea"/>
                <a:cs typeface="Calibri"/>
              </a:rPr>
              <a:t>Common Managing Bodies in Dietetics</a:t>
            </a:r>
          </a:p>
        </p:txBody>
      </p:sp>
      <p:sp>
        <p:nvSpPr>
          <p:cNvPr id="37890" name="Content Placeholder 2"/>
          <p:cNvSpPr>
            <a:spLocks noGrp="1"/>
          </p:cNvSpPr>
          <p:nvPr>
            <p:ph idx="1"/>
          </p:nvPr>
        </p:nvSpPr>
        <p:spPr/>
        <p:txBody>
          <a:bodyPr/>
          <a:lstStyle/>
          <a:p>
            <a:r>
              <a:rPr lang="en-US" altLang="en-US">
                <a:latin typeface="Calibri" panose="020F0502020204030204" pitchFamily="34" charset="0"/>
                <a:cs typeface="Calibri" panose="020F0502020204030204" pitchFamily="34" charset="0"/>
              </a:rPr>
              <a:t>Accreditation Council for Education in Nutrition &amp; Dietetics (ACEND)</a:t>
            </a:r>
          </a:p>
          <a:p>
            <a:r>
              <a:rPr lang="en-US" altLang="en-US">
                <a:latin typeface="Calibri" panose="020F0502020204030204" pitchFamily="34" charset="0"/>
                <a:cs typeface="Calibri" panose="020F0502020204030204" pitchFamily="34" charset="0"/>
              </a:rPr>
              <a:t>Commission on Dietetic Registration (CDR)</a:t>
            </a:r>
          </a:p>
          <a:p>
            <a:r>
              <a:rPr lang="en-US" altLang="en-US">
                <a:latin typeface="Calibri" panose="020F0502020204030204" pitchFamily="34" charset="0"/>
                <a:cs typeface="Calibri" panose="020F0502020204030204" pitchFamily="34" charset="0"/>
              </a:rPr>
              <a:t>Academy of Nutrition &amp; Dietetics (AND) – EatRight</a:t>
            </a:r>
          </a:p>
          <a:p>
            <a:r>
              <a:rPr lang="en-US" altLang="en-US">
                <a:latin typeface="Calibri" panose="020F0502020204030204" pitchFamily="34" charset="0"/>
                <a:cs typeface="Calibri" panose="020F0502020204030204" pitchFamily="34" charset="0"/>
              </a:rPr>
              <a:t>Academy of Nutrition &amp; Dietetics Political Action Committee (ANDPAC)</a:t>
            </a:r>
          </a:p>
          <a:p>
            <a:endParaRPr lang="en-US" altLang="en-US">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a:p>
            <a:endParaRPr lang="en-US" altLang="en-US">
              <a:latin typeface="Calibri" panose="020F0502020204030204" pitchFamily="34" charset="0"/>
              <a:cs typeface="Calibri" panose="020F0502020204030204"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Thank you </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12586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4400" dirty="0">
                <a:solidFill>
                  <a:srgbClr val="FF0000"/>
                </a:solidFill>
                <a:latin typeface="Calibri"/>
                <a:ea typeface="+mj-ea"/>
                <a:cs typeface="Calibri"/>
              </a:rPr>
              <a:t>What Makes Someone a Good Manager?</a:t>
            </a:r>
            <a:endParaRPr lang="en-US" dirty="0">
              <a:latin typeface="Calibri"/>
              <a:ea typeface="+mj-ea"/>
              <a:cs typeface="Calibri"/>
            </a:endParaRPr>
          </a:p>
        </p:txBody>
      </p:sp>
      <p:sp>
        <p:nvSpPr>
          <p:cNvPr id="7170" name="Content Placeholder 2"/>
          <p:cNvSpPr>
            <a:spLocks noGrp="1"/>
          </p:cNvSpPr>
          <p:nvPr>
            <p:ph idx="1"/>
          </p:nvPr>
        </p:nvSpPr>
        <p:spPr>
          <a:xfrm>
            <a:off x="457200" y="1600200"/>
            <a:ext cx="7620000" cy="1452563"/>
          </a:xfrm>
        </p:spPr>
        <p:txBody>
          <a:bodyPr/>
          <a:lstStyle/>
          <a:p>
            <a:pPr marL="114300" indent="0" algn="ctr">
              <a:buFont typeface="Wingdings" panose="05000000000000000000" pitchFamily="2" charset="2"/>
              <a:buNone/>
            </a:pPr>
            <a:r>
              <a:rPr lang="en-US" altLang="en-US" sz="3600">
                <a:latin typeface="Calibri" panose="020F0502020204030204" pitchFamily="34" charset="0"/>
                <a:cs typeface="Calibri" panose="020F0502020204030204" pitchFamily="34" charset="0"/>
              </a:rPr>
              <a:t>A good manager is one who does things efficiently and effectively</a:t>
            </a:r>
          </a:p>
        </p:txBody>
      </p:sp>
      <p:sp>
        <p:nvSpPr>
          <p:cNvPr id="4" name="Rectangle 3"/>
          <p:cNvSpPr>
            <a:spLocks noChangeArrowheads="1"/>
          </p:cNvSpPr>
          <p:nvPr/>
        </p:nvSpPr>
        <p:spPr bwMode="auto">
          <a:xfrm>
            <a:off x="1204913" y="2917825"/>
            <a:ext cx="2624137" cy="777875"/>
          </a:xfrm>
          <a:prstGeom prst="rect">
            <a:avLst/>
          </a:prstGeom>
          <a:noFill/>
          <a:ln w="12700">
            <a:solidFill>
              <a:schemeClr val="accent1"/>
            </a:solidFill>
            <a:miter lim="800000"/>
            <a:headEnd/>
            <a:tailEnd/>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r>
              <a:rPr lang="en-US" sz="2400" dirty="0">
                <a:latin typeface="Calibri"/>
                <a:ea typeface="+mn-ea"/>
                <a:cs typeface="Calibri"/>
              </a:rPr>
              <a:t>EFFECTIVE</a:t>
            </a:r>
          </a:p>
        </p:txBody>
      </p:sp>
      <p:sp>
        <p:nvSpPr>
          <p:cNvPr id="5" name="Rectangle 4"/>
          <p:cNvSpPr>
            <a:spLocks noChangeArrowheads="1"/>
          </p:cNvSpPr>
          <p:nvPr/>
        </p:nvSpPr>
        <p:spPr bwMode="auto">
          <a:xfrm>
            <a:off x="4940300" y="2897188"/>
            <a:ext cx="2624138" cy="777875"/>
          </a:xfrm>
          <a:prstGeom prst="rect">
            <a:avLst/>
          </a:prstGeom>
          <a:noFill/>
          <a:ln w="12700">
            <a:solidFill>
              <a:schemeClr val="accent1"/>
            </a:solidFill>
            <a:miter lim="800000"/>
            <a:headEnd/>
            <a:tailEnd/>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r>
              <a:rPr lang="en-US" sz="2400" dirty="0">
                <a:latin typeface="Calibri"/>
                <a:ea typeface="+mn-ea"/>
                <a:cs typeface="Calibri"/>
              </a:rPr>
              <a:t>EFFICIENT</a:t>
            </a:r>
          </a:p>
        </p:txBody>
      </p:sp>
      <p:sp>
        <p:nvSpPr>
          <p:cNvPr id="6" name="Rectangle 5"/>
          <p:cNvSpPr>
            <a:spLocks noChangeArrowheads="1"/>
          </p:cNvSpPr>
          <p:nvPr/>
        </p:nvSpPr>
        <p:spPr bwMode="auto">
          <a:xfrm>
            <a:off x="1244600" y="3941763"/>
            <a:ext cx="2622550" cy="2543175"/>
          </a:xfrm>
          <a:prstGeom prst="rect">
            <a:avLst/>
          </a:prstGeom>
          <a:noFill/>
          <a:ln w="12700">
            <a:solidFill>
              <a:schemeClr val="accent1"/>
            </a:solidFill>
            <a:miter lim="800000"/>
            <a:headEnd/>
            <a:tailEnd/>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r>
              <a:rPr lang="en-US" sz="2000" dirty="0">
                <a:latin typeface="Calibri"/>
                <a:ea typeface="+mn-ea"/>
                <a:cs typeface="Calibri"/>
              </a:rPr>
              <a:t>ACHIEVE ORGANIZATIONAL GOALS</a:t>
            </a:r>
          </a:p>
        </p:txBody>
      </p:sp>
      <p:sp>
        <p:nvSpPr>
          <p:cNvPr id="7" name="Rectangle 6"/>
          <p:cNvSpPr>
            <a:spLocks noChangeArrowheads="1"/>
          </p:cNvSpPr>
          <p:nvPr/>
        </p:nvSpPr>
        <p:spPr bwMode="auto">
          <a:xfrm>
            <a:off x="4979988" y="3921125"/>
            <a:ext cx="2622550" cy="2543175"/>
          </a:xfrm>
          <a:prstGeom prst="rect">
            <a:avLst/>
          </a:prstGeom>
          <a:noFill/>
          <a:ln w="12700">
            <a:solidFill>
              <a:schemeClr val="accent1"/>
            </a:solidFill>
            <a:miter lim="800000"/>
            <a:headEnd/>
            <a:tailEnd/>
          </a:ln>
          <a:effectLst>
            <a:outerShdw blurRad="50800" dist="25400" algn="bl" rotWithShape="0">
              <a:srgbClr val="808080">
                <a:alpha val="5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r>
              <a:rPr lang="en-US" sz="2000" dirty="0">
                <a:latin typeface="Calibri"/>
                <a:ea typeface="+mn-ea"/>
                <a:cs typeface="Calibri"/>
              </a:rPr>
              <a:t>ACHIEVE ORGANIZATIONAL GOALS WITH MINIMAL WASTE OF RESOURCES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165601569"/>
              </p:ext>
            </p:extLst>
          </p:nvPr>
        </p:nvGraphicFramePr>
        <p:xfrm>
          <a:off x="1045698" y="2466142"/>
          <a:ext cx="6096000" cy="21234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474787972"/>
                    </a:ext>
                  </a:extLst>
                </a:gridCol>
                <a:gridCol w="3048000">
                  <a:extLst>
                    <a:ext uri="{9D8B030D-6E8A-4147-A177-3AD203B41FA5}">
                      <a16:colId xmlns:a16="http://schemas.microsoft.com/office/drawing/2014/main" val="3559212353"/>
                    </a:ext>
                  </a:extLst>
                </a:gridCol>
              </a:tblGrid>
              <a:tr h="370840">
                <a:tc gridSpan="2">
                  <a:txBody>
                    <a:bodyPr/>
                    <a:lstStyle/>
                    <a:p>
                      <a:pPr marL="0" algn="l" defTabSz="914400" rtl="0" eaLnBrk="1" latinLnBrk="0" hangingPunct="1"/>
                      <a:r>
                        <a:rPr lang="en-US" sz="1800" b="0" kern="1200" dirty="0">
                          <a:solidFill>
                            <a:schemeClr val="dk1"/>
                          </a:solidFill>
                          <a:latin typeface="+mn-lt"/>
                          <a:ea typeface="+mn-ea"/>
                          <a:cs typeface="+mn-cs"/>
                        </a:rPr>
                        <a:t>Outcome criteria </a:t>
                      </a:r>
                    </a:p>
                  </a:txBody>
                  <a:tcPr/>
                </a:tc>
                <a:tc hMerge="1">
                  <a:txBody>
                    <a:bodyPr/>
                    <a:lstStyle/>
                    <a:p>
                      <a:pPr marL="0" algn="l" defTabSz="914400" rtl="0" eaLnBrk="1" latinLnBrk="0" hangingPunct="1"/>
                      <a:endParaRPr lang="en-US" sz="1800" b="0" kern="1200" dirty="0">
                        <a:solidFill>
                          <a:schemeClr val="dk1"/>
                        </a:solidFill>
                        <a:latin typeface="+mn-lt"/>
                        <a:ea typeface="+mn-ea"/>
                        <a:cs typeface="+mn-cs"/>
                      </a:endParaRPr>
                    </a:p>
                  </a:txBody>
                  <a:tcPr/>
                </a:tc>
                <a:extLst>
                  <a:ext uri="{0D108BD9-81ED-4DB2-BD59-A6C34878D82A}">
                    <a16:rowId xmlns:a16="http://schemas.microsoft.com/office/drawing/2014/main" val="2355768833"/>
                  </a:ext>
                </a:extLst>
              </a:tr>
              <a:tr h="370840">
                <a:tc>
                  <a:txBody>
                    <a:bodyPr/>
                    <a:lstStyle/>
                    <a:p>
                      <a:pPr marL="0" algn="l" defTabSz="914400" rtl="0" eaLnBrk="1" latinLnBrk="0" hangingPunct="1"/>
                      <a:r>
                        <a:rPr lang="en-US" sz="1800" b="0" kern="1200" dirty="0">
                          <a:solidFill>
                            <a:schemeClr val="dk1"/>
                          </a:solidFill>
                          <a:latin typeface="+mn-lt"/>
                          <a:ea typeface="+mn-ea"/>
                          <a:cs typeface="+mn-cs"/>
                        </a:rPr>
                        <a:t>Effective</a:t>
                      </a:r>
                    </a:p>
                  </a:txBody>
                  <a:tcPr/>
                </a:tc>
                <a:tc>
                  <a:txBody>
                    <a:bodyPr/>
                    <a:lstStyle/>
                    <a:p>
                      <a:pPr marL="0" algn="l" defTabSz="914400" rtl="0" eaLnBrk="1" latinLnBrk="0" hangingPunct="1"/>
                      <a:r>
                        <a:rPr lang="en-US" sz="1800" b="0" kern="1200" dirty="0">
                          <a:solidFill>
                            <a:schemeClr val="dk1"/>
                          </a:solidFill>
                          <a:latin typeface="+mn-lt"/>
                          <a:ea typeface="+mn-ea"/>
                          <a:cs typeface="+mn-cs"/>
                        </a:rPr>
                        <a:t>Doing the right thing</a:t>
                      </a:r>
                    </a:p>
                  </a:txBody>
                  <a:tcPr/>
                </a:tc>
                <a:extLst>
                  <a:ext uri="{0D108BD9-81ED-4DB2-BD59-A6C34878D82A}">
                    <a16:rowId xmlns:a16="http://schemas.microsoft.com/office/drawing/2014/main" val="1542475351"/>
                  </a:ext>
                </a:extLst>
              </a:tr>
              <a:tr h="370840">
                <a:tc>
                  <a:txBody>
                    <a:bodyPr/>
                    <a:lstStyle/>
                    <a:p>
                      <a:pPr marL="0" algn="l" defTabSz="914400" rtl="0" eaLnBrk="1" latinLnBrk="0" hangingPunct="1"/>
                      <a:r>
                        <a:rPr lang="en-US" sz="1800" kern="1200" dirty="0">
                          <a:solidFill>
                            <a:schemeClr val="dk1"/>
                          </a:solidFill>
                          <a:latin typeface="+mn-lt"/>
                          <a:ea typeface="+mn-ea"/>
                          <a:cs typeface="+mn-cs"/>
                        </a:rPr>
                        <a:t>Efficient</a:t>
                      </a:r>
                    </a:p>
                  </a:txBody>
                  <a:tcPr/>
                </a:tc>
                <a:tc>
                  <a:txBody>
                    <a:bodyPr/>
                    <a:lstStyle/>
                    <a:p>
                      <a:pPr marL="0" algn="l" defTabSz="914400" rtl="0" eaLnBrk="1" latinLnBrk="0" hangingPunct="1"/>
                      <a:r>
                        <a:rPr lang="en-US" sz="1800" kern="1200" dirty="0">
                          <a:solidFill>
                            <a:schemeClr val="dk1"/>
                          </a:solidFill>
                          <a:latin typeface="+mn-lt"/>
                          <a:ea typeface="+mn-ea"/>
                          <a:cs typeface="+mn-cs"/>
                        </a:rPr>
                        <a:t>Doing things the right way</a:t>
                      </a:r>
                    </a:p>
                  </a:txBody>
                  <a:tcPr/>
                </a:tc>
                <a:extLst>
                  <a:ext uri="{0D108BD9-81ED-4DB2-BD59-A6C34878D82A}">
                    <a16:rowId xmlns:a16="http://schemas.microsoft.com/office/drawing/2014/main" val="3010420342"/>
                  </a:ext>
                </a:extLst>
              </a:tr>
              <a:tr h="370840">
                <a:tc>
                  <a:txBody>
                    <a:bodyPr/>
                    <a:lstStyle/>
                    <a:p>
                      <a:pPr marL="0" algn="l" defTabSz="914400" rtl="0" eaLnBrk="1" latinLnBrk="0" hangingPunct="1"/>
                      <a:r>
                        <a:rPr lang="en-US" sz="1800" kern="1200" dirty="0">
                          <a:solidFill>
                            <a:schemeClr val="dk1"/>
                          </a:solidFill>
                          <a:latin typeface="+mn-lt"/>
                          <a:ea typeface="+mn-ea"/>
                          <a:cs typeface="+mn-cs"/>
                        </a:rPr>
                        <a:t>Appropriate</a:t>
                      </a:r>
                    </a:p>
                  </a:txBody>
                  <a:tcPr/>
                </a:tc>
                <a:tc>
                  <a:txBody>
                    <a:bodyPr/>
                    <a:lstStyle/>
                    <a:p>
                      <a:pPr marL="0" algn="l" defTabSz="914400" rtl="0" eaLnBrk="1" latinLnBrk="0" hangingPunct="1"/>
                      <a:r>
                        <a:rPr lang="en-US" sz="1800" kern="1200" dirty="0">
                          <a:solidFill>
                            <a:schemeClr val="dk1"/>
                          </a:solidFill>
                          <a:latin typeface="+mn-lt"/>
                          <a:ea typeface="+mn-ea"/>
                          <a:cs typeface="+mn-cs"/>
                        </a:rPr>
                        <a:t>Adapted for the circumstances</a:t>
                      </a:r>
                    </a:p>
                  </a:txBody>
                  <a:tcPr/>
                </a:tc>
                <a:extLst>
                  <a:ext uri="{0D108BD9-81ED-4DB2-BD59-A6C34878D82A}">
                    <a16:rowId xmlns:a16="http://schemas.microsoft.com/office/drawing/2014/main" val="1812021577"/>
                  </a:ext>
                </a:extLst>
              </a:tr>
              <a:tr h="370840">
                <a:tc>
                  <a:txBody>
                    <a:bodyPr/>
                    <a:lstStyle/>
                    <a:p>
                      <a:pPr marL="0" algn="l" defTabSz="914400" rtl="0" eaLnBrk="1" latinLnBrk="0" hangingPunct="1"/>
                      <a:r>
                        <a:rPr lang="en-US" sz="1800" kern="1200" dirty="0">
                          <a:solidFill>
                            <a:schemeClr val="dk1"/>
                          </a:solidFill>
                          <a:latin typeface="+mn-lt"/>
                          <a:ea typeface="+mn-ea"/>
                          <a:cs typeface="+mn-cs"/>
                        </a:rPr>
                        <a:t>Adequate</a:t>
                      </a:r>
                    </a:p>
                  </a:txBody>
                  <a:tcPr/>
                </a:tc>
                <a:tc>
                  <a:txBody>
                    <a:bodyPr/>
                    <a:lstStyle/>
                    <a:p>
                      <a:pPr marL="0" algn="l" defTabSz="914400" rtl="0" eaLnBrk="1" latinLnBrk="0" hangingPunct="1"/>
                      <a:r>
                        <a:rPr lang="en-US" sz="1800" kern="1200" dirty="0">
                          <a:solidFill>
                            <a:schemeClr val="dk1"/>
                          </a:solidFill>
                          <a:latin typeface="+mn-lt"/>
                          <a:ea typeface="+mn-ea"/>
                          <a:cs typeface="+mn-cs"/>
                        </a:rPr>
                        <a:t>In the correct amount</a:t>
                      </a:r>
                    </a:p>
                  </a:txBody>
                  <a:tcPr/>
                </a:tc>
                <a:extLst>
                  <a:ext uri="{0D108BD9-81ED-4DB2-BD59-A6C34878D82A}">
                    <a16:rowId xmlns:a16="http://schemas.microsoft.com/office/drawing/2014/main" val="1670064544"/>
                  </a:ext>
                </a:extLst>
              </a:tr>
            </a:tbl>
          </a:graphicData>
        </a:graphic>
      </p:graphicFrame>
      <p:sp>
        <p:nvSpPr>
          <p:cNvPr id="6" name="Title 5"/>
          <p:cNvSpPr>
            <a:spLocks noGrp="1"/>
          </p:cNvSpPr>
          <p:nvPr>
            <p:ph type="title"/>
          </p:nvPr>
        </p:nvSpPr>
        <p:spPr>
          <a:xfrm>
            <a:off x="457200" y="274637"/>
            <a:ext cx="7620000" cy="1343147"/>
          </a:xfrm>
        </p:spPr>
        <p:txBody>
          <a:bodyPr/>
          <a:lstStyle/>
          <a:p>
            <a:r>
              <a:rPr lang="en-US" dirty="0"/>
              <a:t>Outcomes of management functions</a:t>
            </a:r>
          </a:p>
        </p:txBody>
      </p:sp>
    </p:spTree>
    <p:extLst>
      <p:ext uri="{BB962C8B-B14F-4D97-AF65-F5344CB8AC3E}">
        <p14:creationId xmlns:p14="http://schemas.microsoft.com/office/powerpoint/2010/main" val="1179836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a:t>
            </a:r>
          </a:p>
        </p:txBody>
      </p:sp>
      <p:sp>
        <p:nvSpPr>
          <p:cNvPr id="3" name="Content Placeholder 2"/>
          <p:cNvSpPr>
            <a:spLocks noGrp="1"/>
          </p:cNvSpPr>
          <p:nvPr>
            <p:ph idx="1"/>
          </p:nvPr>
        </p:nvSpPr>
        <p:spPr/>
        <p:txBody>
          <a:bodyPr/>
          <a:lstStyle/>
          <a:p>
            <a:r>
              <a:rPr lang="en-US" dirty="0"/>
              <a:t>What is more effective?</a:t>
            </a:r>
          </a:p>
          <a:p>
            <a:pPr marL="628650" indent="-514350">
              <a:buAutoNum type="alphaUcPeriod"/>
            </a:pPr>
            <a:r>
              <a:rPr lang="en-US" dirty="0"/>
              <a:t>A diet plan that aims at a weight loss of 500g per and the patient losing 500g per week</a:t>
            </a:r>
          </a:p>
          <a:p>
            <a:pPr marL="628650" indent="-514350">
              <a:buAutoNum type="alphaUcPeriod"/>
            </a:pPr>
            <a:endParaRPr lang="en-US" dirty="0"/>
          </a:p>
          <a:p>
            <a:pPr marL="628650" indent="-514350">
              <a:buAutoNum type="alphaUcPeriod"/>
            </a:pPr>
            <a:r>
              <a:rPr lang="en-US" dirty="0"/>
              <a:t>An industry that produces 2000 cereal bars per week while sales are 100 per week</a:t>
            </a:r>
          </a:p>
          <a:p>
            <a:pPr marL="114300" indent="0">
              <a:buNone/>
            </a:pPr>
            <a:endParaRPr lang="en-US" dirty="0"/>
          </a:p>
          <a:p>
            <a:pPr marL="114300" indent="0">
              <a:buNone/>
            </a:pPr>
            <a:r>
              <a:rPr lang="en-US" dirty="0"/>
              <a:t>THE ANSWER IS </a:t>
            </a:r>
            <a:r>
              <a:rPr lang="en-US" b="1" dirty="0">
                <a:solidFill>
                  <a:srgbClr val="FF0000"/>
                </a:solidFill>
              </a:rPr>
              <a:t>A</a:t>
            </a:r>
          </a:p>
          <a:p>
            <a:pPr marL="114300" indent="0">
              <a:buNone/>
            </a:pPr>
            <a:endParaRPr lang="en-US" dirty="0"/>
          </a:p>
        </p:txBody>
      </p:sp>
    </p:spTree>
    <p:extLst>
      <p:ext uri="{BB962C8B-B14F-4D97-AF65-F5344CB8AC3E}">
        <p14:creationId xmlns:p14="http://schemas.microsoft.com/office/powerpoint/2010/main" val="21783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a:t>
            </a:r>
          </a:p>
        </p:txBody>
      </p:sp>
      <p:sp>
        <p:nvSpPr>
          <p:cNvPr id="3" name="Content Placeholder 2"/>
          <p:cNvSpPr>
            <a:spLocks noGrp="1"/>
          </p:cNvSpPr>
          <p:nvPr>
            <p:ph idx="1"/>
          </p:nvPr>
        </p:nvSpPr>
        <p:spPr/>
        <p:txBody>
          <a:bodyPr/>
          <a:lstStyle/>
          <a:p>
            <a:pPr marL="114300" indent="0">
              <a:buNone/>
            </a:pPr>
            <a:r>
              <a:rPr lang="en-US" dirty="0"/>
              <a:t>What is more efficient?</a:t>
            </a:r>
          </a:p>
          <a:p>
            <a:pPr marL="628650" indent="-514350">
              <a:buAutoNum type="alphaUcPeriod"/>
            </a:pPr>
            <a:r>
              <a:rPr lang="en-US" dirty="0"/>
              <a:t>100 meals produced by 8 employees</a:t>
            </a:r>
          </a:p>
          <a:p>
            <a:pPr marL="628650" indent="-514350">
              <a:buAutoNum type="alphaUcPeriod"/>
            </a:pPr>
            <a:endParaRPr lang="en-US" dirty="0"/>
          </a:p>
          <a:p>
            <a:pPr marL="628650" indent="-514350">
              <a:buAutoNum type="alphaUcPeriod"/>
            </a:pPr>
            <a:r>
              <a:rPr lang="en-US" dirty="0"/>
              <a:t>Same 100 meals produced by 12 employees</a:t>
            </a:r>
          </a:p>
          <a:p>
            <a:pPr marL="628650" indent="-514350">
              <a:buAutoNum type="alphaUcPeriod"/>
            </a:pPr>
            <a:endParaRPr lang="en-US" dirty="0"/>
          </a:p>
          <a:p>
            <a:pPr marL="114300" indent="0">
              <a:buNone/>
            </a:pPr>
            <a:r>
              <a:rPr lang="en-US" dirty="0"/>
              <a:t>THE ANSWER IS </a:t>
            </a:r>
            <a:r>
              <a:rPr lang="en-US" b="1" dirty="0">
                <a:solidFill>
                  <a:srgbClr val="FF0000"/>
                </a:solidFill>
              </a:rPr>
              <a:t>A</a:t>
            </a:r>
          </a:p>
          <a:p>
            <a:pPr marL="114300" indent="0">
              <a:buNone/>
            </a:pPr>
            <a:endParaRPr lang="en-US" dirty="0"/>
          </a:p>
        </p:txBody>
      </p:sp>
    </p:spTree>
    <p:extLst>
      <p:ext uri="{BB962C8B-B14F-4D97-AF65-F5344CB8AC3E}">
        <p14:creationId xmlns:p14="http://schemas.microsoft.com/office/powerpoint/2010/main" val="287781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appropriate vs adequate</a:t>
            </a:r>
          </a:p>
        </p:txBody>
      </p:sp>
      <p:sp>
        <p:nvSpPr>
          <p:cNvPr id="3" name="Content Placeholder 2"/>
          <p:cNvSpPr>
            <a:spLocks noGrp="1"/>
          </p:cNvSpPr>
          <p:nvPr>
            <p:ph idx="1"/>
          </p:nvPr>
        </p:nvSpPr>
        <p:spPr>
          <a:xfrm>
            <a:off x="457200" y="1375112"/>
            <a:ext cx="7620000" cy="4800600"/>
          </a:xfrm>
        </p:spPr>
        <p:txBody>
          <a:bodyPr/>
          <a:lstStyle/>
          <a:p>
            <a:r>
              <a:rPr lang="en-US" dirty="0"/>
              <a:t>What is more appropriate for a healthy low fat fast food restaurant to purchase </a:t>
            </a:r>
          </a:p>
          <a:p>
            <a:pPr marL="925513" lvl="1" indent="-514350">
              <a:buAutoNum type="alphaUcPeriod"/>
            </a:pPr>
            <a:r>
              <a:rPr lang="en-US" dirty="0"/>
              <a:t>Hot- air Fryer</a:t>
            </a:r>
          </a:p>
          <a:p>
            <a:pPr marL="925513" lvl="1" indent="-514350">
              <a:buAutoNum type="alphaUcPeriod"/>
            </a:pPr>
            <a:r>
              <a:rPr lang="en-US" dirty="0"/>
              <a:t>Deep fat fryer</a:t>
            </a:r>
          </a:p>
          <a:p>
            <a:pPr marL="411163" lvl="1" indent="0">
              <a:buNone/>
            </a:pPr>
            <a:endParaRPr lang="en-US" dirty="0"/>
          </a:p>
          <a:p>
            <a:r>
              <a:rPr lang="en-US" dirty="0"/>
              <a:t>What is more adequate for a fast food restaurant serving 100 portions of fries during a 3 hour peak time to:</a:t>
            </a:r>
          </a:p>
          <a:p>
            <a:pPr marL="925513" lvl="1" indent="-514350">
              <a:buAutoNum type="alphaUcPeriod"/>
            </a:pPr>
            <a:r>
              <a:rPr lang="en-US" dirty="0"/>
              <a:t>Purchase a fryer that can fry 3 portions at once in 10 min </a:t>
            </a:r>
          </a:p>
          <a:p>
            <a:pPr marL="925513" lvl="1" indent="-514350">
              <a:buFont typeface="Arial" panose="020B0604020202020204" pitchFamily="34" charset="0"/>
              <a:buAutoNum type="alphaUcPeriod"/>
            </a:pPr>
            <a:r>
              <a:rPr lang="en-US" dirty="0"/>
              <a:t>Purchase a fryer that can fry 4 portions at once in 6 min</a:t>
            </a:r>
            <a:endParaRPr lang="en-US" dirty="0"/>
          </a:p>
        </p:txBody>
      </p:sp>
    </p:spTree>
    <p:extLst>
      <p:ext uri="{BB962C8B-B14F-4D97-AF65-F5344CB8AC3E}">
        <p14:creationId xmlns:p14="http://schemas.microsoft.com/office/powerpoint/2010/main" val="12284271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Adjacency">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1979</TotalTime>
  <Words>2168</Words>
  <Application>Microsoft Office PowerPoint</Application>
  <PresentationFormat>On-screen Show (4:3)</PresentationFormat>
  <Paragraphs>314</Paragraphs>
  <Slides>46</Slides>
  <Notes>18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46</vt:i4>
      </vt:variant>
    </vt:vector>
  </HeadingPairs>
  <TitlesOfParts>
    <vt:vector size="55" baseType="lpstr">
      <vt:lpstr>MS PGothic</vt:lpstr>
      <vt:lpstr>Apple Symbols</vt:lpstr>
      <vt:lpstr>Arial</vt:lpstr>
      <vt:lpstr>Ayuthaya</vt:lpstr>
      <vt:lpstr>Calibri</vt:lpstr>
      <vt:lpstr>Courier New</vt:lpstr>
      <vt:lpstr>Wingdings</vt:lpstr>
      <vt:lpstr>Adjacency</vt:lpstr>
      <vt:lpstr>1_Adjacency</vt:lpstr>
      <vt:lpstr>Introduction to Management</vt:lpstr>
      <vt:lpstr>Definition of Management</vt:lpstr>
      <vt:lpstr>Definition of Management</vt:lpstr>
      <vt:lpstr>PowerPoint Presentation</vt:lpstr>
      <vt:lpstr>What Makes Someone a Good Manager?</vt:lpstr>
      <vt:lpstr>Outcomes of management functions</vt:lpstr>
      <vt:lpstr>Practice</vt:lpstr>
      <vt:lpstr>Practice</vt:lpstr>
      <vt:lpstr>Practice appropriate vs adequate</vt:lpstr>
      <vt:lpstr>PowerPoint Presentation</vt:lpstr>
      <vt:lpstr>Skills Needed by Managers</vt:lpstr>
      <vt:lpstr>Abilities that result in managerial skills</vt:lpstr>
      <vt:lpstr>Skills Needed by Managers</vt:lpstr>
      <vt:lpstr>Technical Skills</vt:lpstr>
      <vt:lpstr>Examples of technical skills</vt:lpstr>
      <vt:lpstr>Human Skills</vt:lpstr>
      <vt:lpstr>Human Skills</vt:lpstr>
      <vt:lpstr>Human Skills</vt:lpstr>
      <vt:lpstr>Conceptual Skills</vt:lpstr>
      <vt:lpstr>Conceptual Skills</vt:lpstr>
      <vt:lpstr>Skills Needed by Managers</vt:lpstr>
      <vt:lpstr>Skills Needed by Managers</vt:lpstr>
      <vt:lpstr>Management Functions</vt:lpstr>
      <vt:lpstr>Management Functions</vt:lpstr>
      <vt:lpstr>Planning</vt:lpstr>
      <vt:lpstr>Mission Statement</vt:lpstr>
      <vt:lpstr>Mission statements</vt:lpstr>
      <vt:lpstr>Planning</vt:lpstr>
      <vt:lpstr>Examples</vt:lpstr>
      <vt:lpstr>Organizing</vt:lpstr>
      <vt:lpstr>Leading</vt:lpstr>
      <vt:lpstr>Controlling</vt:lpstr>
      <vt:lpstr>Examples of controlling?</vt:lpstr>
      <vt:lpstr>Management: Functions</vt:lpstr>
      <vt:lpstr>In the Day of a Typical Manager …</vt:lpstr>
      <vt:lpstr>Roles of Managers</vt:lpstr>
      <vt:lpstr>Roles of Managers</vt:lpstr>
      <vt:lpstr>PowerPoint Presentation</vt:lpstr>
      <vt:lpstr>Management Roles of Dietetic Practitioners</vt:lpstr>
      <vt:lpstr>The Field of Dietetics…</vt:lpstr>
      <vt:lpstr>PowerPoint Presentation</vt:lpstr>
      <vt:lpstr>Dietetic Practitioner in Clinical Nutrition</vt:lpstr>
      <vt:lpstr>Dietetic Practitioner in Public Health</vt:lpstr>
      <vt:lpstr>Example</vt:lpstr>
      <vt:lpstr>Common Managing Bodies in Dietetics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Management</dc:title>
  <dc:creator>Tamar B. Chamlian</dc:creator>
  <cp:lastModifiedBy>johnny el khoury</cp:lastModifiedBy>
  <cp:revision>91</cp:revision>
  <dcterms:created xsi:type="dcterms:W3CDTF">2013-02-10T20:25:14Z</dcterms:created>
  <dcterms:modified xsi:type="dcterms:W3CDTF">2017-01-18T12:16:23Z</dcterms:modified>
</cp:coreProperties>
</file>